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sldIdLst>
    <p:sldId id="358" r:id="rId2"/>
    <p:sldId id="391" r:id="rId3"/>
    <p:sldId id="408" r:id="rId4"/>
    <p:sldId id="409" r:id="rId5"/>
    <p:sldId id="404" r:id="rId6"/>
    <p:sldId id="406" r:id="rId7"/>
    <p:sldId id="407" r:id="rId8"/>
    <p:sldId id="405" r:id="rId9"/>
    <p:sldId id="396" r:id="rId10"/>
    <p:sldId id="401" r:id="rId11"/>
    <p:sldId id="402" r:id="rId12"/>
    <p:sldId id="403" r:id="rId13"/>
    <p:sldId id="393" r:id="rId14"/>
    <p:sldId id="34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1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91" autoAdjust="0"/>
    <p:restoredTop sz="96357" autoAdjust="0"/>
  </p:normalViewPr>
  <p:slideViewPr>
    <p:cSldViewPr snapToGrid="0" snapToObjects="1">
      <p:cViewPr varScale="1">
        <p:scale>
          <a:sx n="83" d="100"/>
          <a:sy n="83" d="100"/>
        </p:scale>
        <p:origin x="5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5D73-8EFF-0849-ABA3-0B4F08DF8E7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187A2-260E-134B-A18C-B3DFA254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0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187A2-260E-134B-A18C-B3DFA25409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60C4-35AD-4423-A9B7-E1E094CA1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5" y="2625802"/>
            <a:ext cx="10008711" cy="597809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74FC104-7964-46F1-A684-2E14241452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7775" y="3704484"/>
            <a:ext cx="5947007" cy="1817775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Presenter A. Name | Carleton University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9D2BA34-AC7C-415A-BB6A-D301B70F07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61372" y="53788"/>
            <a:ext cx="3074400" cy="12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5216-0D9E-4A0D-9195-C3B8944E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91" y="356030"/>
            <a:ext cx="8330727" cy="5978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8BBFF5F-E6A7-4417-A2CD-546B52D58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554"/>
            <a:ext cx="10515600" cy="5011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173C0345-AB48-43E8-BB74-DD8E055852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318" y="35052"/>
            <a:ext cx="3073693" cy="12125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28A06A-AD9F-4D06-8333-73789934AF21}"/>
              </a:ext>
            </a:extLst>
          </p:cNvPr>
          <p:cNvCxnSpPr/>
          <p:nvPr userDrawn="1"/>
        </p:nvCxnSpPr>
        <p:spPr>
          <a:xfrm>
            <a:off x="851170" y="962804"/>
            <a:ext cx="147181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0FB075-6DE7-4E12-ADC6-2AAF3EA0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24, 2022</a:t>
            </a:fld>
            <a:endParaRPr lang="en-C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7421B9-2580-486E-9AA4-D83BA634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306A14-AFD9-4DB1-912D-0A36CCC5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07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E6879B-F9E4-41E5-94B5-E211F5A6AB19}"/>
              </a:ext>
            </a:extLst>
          </p:cNvPr>
          <p:cNvSpPr/>
          <p:nvPr userDrawn="1"/>
        </p:nvSpPr>
        <p:spPr>
          <a:xfrm>
            <a:off x="0" y="6427877"/>
            <a:ext cx="12192000" cy="428015"/>
          </a:xfrm>
          <a:prstGeom prst="rect">
            <a:avLst/>
          </a:prstGeom>
          <a:solidFill>
            <a:srgbClr val="CF112D"/>
          </a:solidFill>
          <a:ln>
            <a:solidFill>
              <a:srgbClr val="CF11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03AE1F-F175-4B0E-86C0-AEFAD8E63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7554"/>
            <a:ext cx="10515600" cy="5061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8" name="Title Placeholder 16">
            <a:extLst>
              <a:ext uri="{FF2B5EF4-FFF2-40B4-BE49-F238E27FC236}">
                <a16:creationId xmlns:a16="http://schemas.microsoft.com/office/drawing/2014/main" id="{2B3EBC5C-DDAE-4F01-823C-A02F571B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71" y="345842"/>
            <a:ext cx="8049524" cy="597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7FF8B-10F4-4D84-A8B4-73D9B20A6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0458" y="6459321"/>
            <a:ext cx="7091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13FFC-2462-4785-9CBF-4B69B3BB6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459320"/>
            <a:ext cx="17122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9C0A01-6089-486E-9420-57E69AE77CF4}" type="datetime4">
              <a:rPr lang="en-CA" smtClean="0"/>
              <a:t>May 24, 2022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A33B4-0B56-4228-A422-A36F84B30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41541" y="6457114"/>
            <a:ext cx="16988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C2C8E0-ADDC-46C9-BF21-0AB2EBE713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12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tthew.holden@Carleton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ew.holden@Carleton.ca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erktutor.org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0FC3-C701-4644-8719-A8990AFB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/>
              <a:t>Machine Learning on Tracking Data with 3D Slicer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50AC3-E08D-4194-9BBF-47B6299C0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7775" y="4287191"/>
            <a:ext cx="5947007" cy="1817775"/>
          </a:xfrm>
        </p:spPr>
        <p:txBody>
          <a:bodyPr/>
          <a:lstStyle/>
          <a:p>
            <a:r>
              <a:rPr lang="en-CA" dirty="0"/>
              <a:t>Matthew S. Holden</a:t>
            </a:r>
          </a:p>
          <a:p>
            <a:r>
              <a:rPr lang="en-CA" dirty="0"/>
              <a:t>School of Computer Science</a:t>
            </a:r>
          </a:p>
          <a:p>
            <a:r>
              <a:rPr lang="en-CA" dirty="0"/>
              <a:t>Carleton University</a:t>
            </a:r>
          </a:p>
          <a:p>
            <a:r>
              <a:rPr lang="en-CA" dirty="0">
                <a:hlinkClick r:id="rId2"/>
              </a:rPr>
              <a:t>matthew.holden@carleton.ca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622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69C1-382E-46F3-84C4-84B1B234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91" y="356030"/>
            <a:ext cx="8330727" cy="597809"/>
          </a:xfrm>
        </p:spPr>
        <p:txBody>
          <a:bodyPr/>
          <a:lstStyle/>
          <a:p>
            <a:r>
              <a:rPr lang="en-CA" dirty="0"/>
              <a:t>Summary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3E208-D91A-4F96-A175-B32CAF4E4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7CB9D-AA73-4F66-9F0E-AD36F5F4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C9C11-9FE7-45C8-BD45-9DF76EB4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10</a:t>
            </a:fld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913C2C-4F9B-40F7-874A-1FB60B1CF9E4}"/>
              </a:ext>
            </a:extLst>
          </p:cNvPr>
          <p:cNvGrpSpPr/>
          <p:nvPr/>
        </p:nvGrpSpPr>
        <p:grpSpPr>
          <a:xfrm>
            <a:off x="2976282" y="2258581"/>
            <a:ext cx="914400" cy="914401"/>
            <a:chOff x="1615441" y="3552508"/>
            <a:chExt cx="1097280" cy="123738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993C62-38F0-48FA-8CE2-6CC58120D25A}"/>
                </a:ext>
              </a:extLst>
            </p:cNvPr>
            <p:cNvSpPr/>
            <p:nvPr/>
          </p:nvSpPr>
          <p:spPr>
            <a:xfrm>
              <a:off x="1615441" y="3692614"/>
              <a:ext cx="1097280" cy="109728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741203-6D79-4D59-AB90-3FAAB9D73D11}"/>
                </a:ext>
              </a:extLst>
            </p:cNvPr>
            <p:cNvGrpSpPr/>
            <p:nvPr/>
          </p:nvGrpSpPr>
          <p:grpSpPr>
            <a:xfrm>
              <a:off x="2087881" y="3552508"/>
              <a:ext cx="152400" cy="140105"/>
              <a:chOff x="2567798" y="2984095"/>
              <a:chExt cx="152400" cy="14010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07179A-51C8-4811-8172-C8E4593D2B5F}"/>
                  </a:ext>
                </a:extLst>
              </p:cNvPr>
              <p:cNvSpPr/>
              <p:nvPr/>
            </p:nvSpPr>
            <p:spPr>
              <a:xfrm>
                <a:off x="2567798" y="2984095"/>
                <a:ext cx="152400" cy="762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CA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174C7CF-F3F5-4775-BEA4-5E241C59250D}"/>
                  </a:ext>
                </a:extLst>
              </p:cNvPr>
              <p:cNvSpPr/>
              <p:nvPr/>
            </p:nvSpPr>
            <p:spPr>
              <a:xfrm>
                <a:off x="2621138" y="2984095"/>
                <a:ext cx="45862" cy="14010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CA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3D41C7-F8BB-4C67-A3F9-3212B87C9DE8}"/>
                </a:ext>
              </a:extLst>
            </p:cNvPr>
            <p:cNvCxnSpPr>
              <a:endCxn id="13" idx="7"/>
            </p:cNvCxnSpPr>
            <p:nvPr/>
          </p:nvCxnSpPr>
          <p:spPr>
            <a:xfrm flipH="1">
              <a:off x="2188807" y="3952962"/>
              <a:ext cx="206916" cy="2613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F82183-2D51-492C-99C9-396B330B2016}"/>
                </a:ext>
              </a:extLst>
            </p:cNvPr>
            <p:cNvSpPr/>
            <p:nvPr/>
          </p:nvSpPr>
          <p:spPr>
            <a:xfrm>
              <a:off x="2129112" y="4203153"/>
              <a:ext cx="69937" cy="762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4DE08B-538D-4BF5-BABE-E0DF180776B5}"/>
                </a:ext>
              </a:extLst>
            </p:cNvPr>
            <p:cNvCxnSpPr/>
            <p:nvPr/>
          </p:nvCxnSpPr>
          <p:spPr>
            <a:xfrm flipH="1">
              <a:off x="2164080" y="3768813"/>
              <a:ext cx="1" cy="1173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036622C-6B47-42B5-8AD2-1D95B9A523C6}"/>
                </a:ext>
              </a:extLst>
            </p:cNvPr>
            <p:cNvCxnSpPr/>
            <p:nvPr/>
          </p:nvCxnSpPr>
          <p:spPr>
            <a:xfrm flipH="1">
              <a:off x="2164079" y="4596306"/>
              <a:ext cx="1" cy="1173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47A2F9F-5F13-4E06-B942-CEAC8758311D}"/>
                </a:ext>
              </a:extLst>
            </p:cNvPr>
            <p:cNvCxnSpPr/>
            <p:nvPr/>
          </p:nvCxnSpPr>
          <p:spPr>
            <a:xfrm flipH="1">
              <a:off x="1676400" y="4241253"/>
              <a:ext cx="1523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802F19-D990-4CA8-8372-647E0D47ADE6}"/>
                </a:ext>
              </a:extLst>
            </p:cNvPr>
            <p:cNvCxnSpPr/>
            <p:nvPr/>
          </p:nvCxnSpPr>
          <p:spPr>
            <a:xfrm flipH="1">
              <a:off x="2503099" y="4241253"/>
              <a:ext cx="1523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C9D137C-7610-4377-B92C-E987F6DA4CB6}"/>
              </a:ext>
            </a:extLst>
          </p:cNvPr>
          <p:cNvGrpSpPr/>
          <p:nvPr/>
        </p:nvGrpSpPr>
        <p:grpSpPr>
          <a:xfrm>
            <a:off x="5250851" y="1987628"/>
            <a:ext cx="1394108" cy="1204863"/>
            <a:chOff x="3811917" y="1267891"/>
            <a:chExt cx="1394108" cy="1204863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DF8A7EC-371B-40C8-A855-2AB7FCA8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4075" y="1561611"/>
              <a:ext cx="641950" cy="911143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8A2633B-5F4D-432B-A38A-1B2574CE9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1917" y="1267891"/>
              <a:ext cx="641950" cy="911143"/>
            </a:xfrm>
            <a:prstGeom prst="rect">
              <a:avLst/>
            </a:prstGeom>
          </p:spPr>
        </p:pic>
        <p:cxnSp>
          <p:nvCxnSpPr>
            <p:cNvPr id="51" name="Curved Connector 19">
              <a:extLst>
                <a:ext uri="{FF2B5EF4-FFF2-40B4-BE49-F238E27FC236}">
                  <a16:creationId xmlns:a16="http://schemas.microsoft.com/office/drawing/2014/main" id="{77AF9332-AB37-40F8-894F-6754F1EA888C}"/>
                </a:ext>
              </a:extLst>
            </p:cNvPr>
            <p:cNvCxnSpPr/>
            <p:nvPr/>
          </p:nvCxnSpPr>
          <p:spPr>
            <a:xfrm rot="16200000" flipH="1">
              <a:off x="4355710" y="1833797"/>
              <a:ext cx="325924" cy="743033"/>
            </a:xfrm>
            <a:prstGeom prst="curvedConnector3">
              <a:avLst>
                <a:gd name="adj1" fmla="val 56032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2" name="TextBox 133">
            <a:extLst>
              <a:ext uri="{FF2B5EF4-FFF2-40B4-BE49-F238E27FC236}">
                <a16:creationId xmlns:a16="http://schemas.microsoft.com/office/drawing/2014/main" id="{ADA0DD90-C0AA-4F80-9792-C3FC12B661E7}"/>
              </a:ext>
            </a:extLst>
          </p:cNvPr>
          <p:cNvSpPr txBox="1"/>
          <p:nvPr/>
        </p:nvSpPr>
        <p:spPr>
          <a:xfrm>
            <a:off x="2177624" y="3176703"/>
            <a:ext cx="251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Completion time (s)</a:t>
            </a:r>
            <a:endParaRPr lang="en-CA" sz="1400" dirty="0"/>
          </a:p>
        </p:txBody>
      </p:sp>
      <p:sp>
        <p:nvSpPr>
          <p:cNvPr id="63" name="TextBox 134">
            <a:extLst>
              <a:ext uri="{FF2B5EF4-FFF2-40B4-BE49-F238E27FC236}">
                <a16:creationId xmlns:a16="http://schemas.microsoft.com/office/drawing/2014/main" id="{BE6F1FCD-F68B-457F-A0F1-B3437A98EEBA}"/>
              </a:ext>
            </a:extLst>
          </p:cNvPr>
          <p:cNvSpPr txBox="1"/>
          <p:nvPr/>
        </p:nvSpPr>
        <p:spPr>
          <a:xfrm>
            <a:off x="4658373" y="3170923"/>
            <a:ext cx="251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Probe path length (mm)</a:t>
            </a:r>
            <a:endParaRPr lang="en-CA" sz="1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CFDCC24-1550-4CD6-A9C4-FA5634B40A3F}"/>
              </a:ext>
            </a:extLst>
          </p:cNvPr>
          <p:cNvGrpSpPr/>
          <p:nvPr/>
        </p:nvGrpSpPr>
        <p:grpSpPr>
          <a:xfrm>
            <a:off x="4304018" y="4038219"/>
            <a:ext cx="1147543" cy="1170895"/>
            <a:chOff x="1473806" y="4796318"/>
            <a:chExt cx="1147543" cy="1170895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7EB4914-C9F2-487D-B408-649209849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3806" y="4796318"/>
              <a:ext cx="641950" cy="911143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7AAE076-F937-4BF7-BD96-1E274CC8ABF2}"/>
                </a:ext>
              </a:extLst>
            </p:cNvPr>
            <p:cNvGrpSpPr/>
            <p:nvPr/>
          </p:nvGrpSpPr>
          <p:grpSpPr>
            <a:xfrm>
              <a:off x="1788571" y="5502293"/>
              <a:ext cx="832778" cy="464920"/>
              <a:chOff x="7294838" y="4836900"/>
              <a:chExt cx="1196976" cy="661052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A65AFEE-C026-4C92-AE15-997FC3A4538A}"/>
                  </a:ext>
                </a:extLst>
              </p:cNvPr>
              <p:cNvCxnSpPr/>
              <p:nvPr/>
            </p:nvCxnSpPr>
            <p:spPr>
              <a:xfrm flipV="1">
                <a:off x="7294838" y="4836900"/>
                <a:ext cx="706162" cy="1238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9773C967-4ABE-4CDF-AD8A-CF05124A953E}"/>
                  </a:ext>
                </a:extLst>
              </p:cNvPr>
              <p:cNvCxnSpPr/>
              <p:nvPr/>
            </p:nvCxnSpPr>
            <p:spPr>
              <a:xfrm>
                <a:off x="8001000" y="4836901"/>
                <a:ext cx="490814" cy="4651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020B332-2518-4647-BBB4-8F4F6B884358}"/>
                  </a:ext>
                </a:extLst>
              </p:cNvPr>
              <p:cNvSpPr txBox="1"/>
              <p:nvPr/>
            </p:nvSpPr>
            <p:spPr>
              <a:xfrm>
                <a:off x="7686713" y="4845904"/>
                <a:ext cx="325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1</a:t>
                </a:r>
                <a:endParaRPr lang="en-CA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A5B8D-84BE-4F60-9C8A-8AB95E0D12D2}"/>
                  </a:ext>
                </a:extLst>
              </p:cNvPr>
              <p:cNvSpPr txBox="1"/>
              <p:nvPr/>
            </p:nvSpPr>
            <p:spPr>
              <a:xfrm>
                <a:off x="8095495" y="5128620"/>
                <a:ext cx="325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2</a:t>
                </a:r>
                <a:endParaRPr lang="en-CA" dirty="0"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A15747C-9514-4CF9-A979-EA3050ED25C4}"/>
              </a:ext>
            </a:extLst>
          </p:cNvPr>
          <p:cNvGrpSpPr/>
          <p:nvPr/>
        </p:nvGrpSpPr>
        <p:grpSpPr>
          <a:xfrm>
            <a:off x="6752337" y="4055799"/>
            <a:ext cx="1181093" cy="1070763"/>
            <a:chOff x="3922125" y="4813898"/>
            <a:chExt cx="1181093" cy="1070763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8D3B7E8-5FC7-44AE-B27C-BE7ACA86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2125" y="4813898"/>
              <a:ext cx="641950" cy="911143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2082F1C-8BC6-429D-9DB9-227B1E9038A9}"/>
                </a:ext>
              </a:extLst>
            </p:cNvPr>
            <p:cNvGrpSpPr/>
            <p:nvPr/>
          </p:nvGrpSpPr>
          <p:grpSpPr>
            <a:xfrm>
              <a:off x="4108688" y="5348523"/>
              <a:ext cx="994530" cy="536138"/>
              <a:chOff x="7047187" y="4564014"/>
              <a:chExt cx="1434538" cy="764551"/>
            </a:xfrm>
          </p:grpSpPr>
          <p:sp>
            <p:nvSpPr>
              <p:cNvPr id="89" name="Freeform 77">
                <a:extLst>
                  <a:ext uri="{FF2B5EF4-FFF2-40B4-BE49-F238E27FC236}">
                    <a16:creationId xmlns:a16="http://schemas.microsoft.com/office/drawing/2014/main" id="{80C7A733-EC1F-414E-BDA1-8F21E3DF740D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017025" y="4632277"/>
                <a:ext cx="107949" cy="47625"/>
              </a:xfrm>
              <a:custGeom>
                <a:avLst/>
                <a:gdLst>
                  <a:gd name="T0" fmla="*/ 1667 w 1667"/>
                  <a:gd name="T1" fmla="*/ 656 h 656"/>
                  <a:gd name="T2" fmla="*/ 0 w 1667"/>
                  <a:gd name="T3" fmla="*/ 0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67" h="656">
                    <a:moveTo>
                      <a:pt x="1667" y="656"/>
                    </a:moveTo>
                    <a:cubicBezTo>
                      <a:pt x="1667" y="656"/>
                      <a:pt x="253" y="75"/>
                      <a:pt x="0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CA"/>
              </a:p>
            </p:txBody>
          </p:sp>
          <p:cxnSp>
            <p:nvCxnSpPr>
              <p:cNvPr id="81" name="Straight Arrow Connector 87">
                <a:extLst>
                  <a:ext uri="{FF2B5EF4-FFF2-40B4-BE49-F238E27FC236}">
                    <a16:creationId xmlns:a16="http://schemas.microsoft.com/office/drawing/2014/main" id="{5E81DB96-4697-4D05-B1D6-493D5E4C07BE}"/>
                  </a:ext>
                </a:extLst>
              </p:cNvPr>
              <p:cNvCxnSpPr/>
              <p:nvPr/>
            </p:nvCxnSpPr>
            <p:spPr>
              <a:xfrm flipV="1">
                <a:off x="7294837" y="4564014"/>
                <a:ext cx="482600" cy="396707"/>
              </a:xfrm>
              <a:prstGeom prst="curvedConnector3">
                <a:avLst>
                  <a:gd name="adj1" fmla="val -54404"/>
                </a:avLst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8">
                <a:extLst>
                  <a:ext uri="{FF2B5EF4-FFF2-40B4-BE49-F238E27FC236}">
                    <a16:creationId xmlns:a16="http://schemas.microsoft.com/office/drawing/2014/main" id="{AA05EB46-810E-44D4-83C4-8D077C216CF7}"/>
                  </a:ext>
                </a:extLst>
              </p:cNvPr>
              <p:cNvCxnSpPr/>
              <p:nvPr/>
            </p:nvCxnSpPr>
            <p:spPr>
              <a:xfrm rot="16200000" flipH="1">
                <a:off x="7815199" y="4578152"/>
                <a:ext cx="358607" cy="331000"/>
              </a:xfrm>
              <a:prstGeom prst="curvedConnector3">
                <a:avLst>
                  <a:gd name="adj1" fmla="val 208716"/>
                </a:avLst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3" name="TextBox 89">
                <a:extLst>
                  <a:ext uri="{FF2B5EF4-FFF2-40B4-BE49-F238E27FC236}">
                    <a16:creationId xmlns:a16="http://schemas.microsoft.com/office/drawing/2014/main" id="{31AA094E-6380-454D-9AF8-A32369FCDA43}"/>
                  </a:ext>
                </a:extLst>
              </p:cNvPr>
              <p:cNvSpPr txBox="1"/>
              <p:nvPr/>
            </p:nvSpPr>
            <p:spPr>
              <a:xfrm>
                <a:off x="7466425" y="4589901"/>
                <a:ext cx="325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1</a:t>
                </a:r>
                <a:endParaRPr lang="en-CA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4" name="TextBox 90">
                <a:extLst>
                  <a:ext uri="{FF2B5EF4-FFF2-40B4-BE49-F238E27FC236}">
                    <a16:creationId xmlns:a16="http://schemas.microsoft.com/office/drawing/2014/main" id="{26307D56-D789-4730-8478-CAD8F1F920F4}"/>
                  </a:ext>
                </a:extLst>
              </p:cNvPr>
              <p:cNvSpPr txBox="1"/>
              <p:nvPr/>
            </p:nvSpPr>
            <p:spPr>
              <a:xfrm>
                <a:off x="8156562" y="4959233"/>
                <a:ext cx="325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2"/>
                    </a:solidFill>
                  </a:rPr>
                  <a:t>2</a:t>
                </a:r>
                <a:endParaRPr lang="en-CA" dirty="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90" name="TextBox 106">
            <a:extLst>
              <a:ext uri="{FF2B5EF4-FFF2-40B4-BE49-F238E27FC236}">
                <a16:creationId xmlns:a16="http://schemas.microsoft.com/office/drawing/2014/main" id="{635C1887-3DF3-469F-AFB5-E759E8BDFD95}"/>
              </a:ext>
            </a:extLst>
          </p:cNvPr>
          <p:cNvSpPr txBox="1"/>
          <p:nvPr/>
        </p:nvSpPr>
        <p:spPr>
          <a:xfrm>
            <a:off x="3585788" y="5178164"/>
            <a:ext cx="261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Probe translational actions</a:t>
            </a:r>
            <a:endParaRPr lang="en-CA" sz="1400" dirty="0"/>
          </a:p>
        </p:txBody>
      </p:sp>
      <p:sp>
        <p:nvSpPr>
          <p:cNvPr id="91" name="TextBox 108">
            <a:extLst>
              <a:ext uri="{FF2B5EF4-FFF2-40B4-BE49-F238E27FC236}">
                <a16:creationId xmlns:a16="http://schemas.microsoft.com/office/drawing/2014/main" id="{AC115215-5949-4392-ACCF-1145DF2FDA90}"/>
              </a:ext>
            </a:extLst>
          </p:cNvPr>
          <p:cNvSpPr txBox="1"/>
          <p:nvPr/>
        </p:nvSpPr>
        <p:spPr>
          <a:xfrm>
            <a:off x="6106068" y="5177865"/>
            <a:ext cx="251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Probe rotational actions</a:t>
            </a:r>
            <a:endParaRPr lang="en-CA" sz="1400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DA08016-D0B5-4B03-9FA2-6082926451CC}"/>
              </a:ext>
            </a:extLst>
          </p:cNvPr>
          <p:cNvGrpSpPr/>
          <p:nvPr/>
        </p:nvGrpSpPr>
        <p:grpSpPr>
          <a:xfrm>
            <a:off x="7814613" y="2034210"/>
            <a:ext cx="1323891" cy="1219294"/>
            <a:chOff x="3882134" y="1253460"/>
            <a:chExt cx="1323891" cy="1219294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1D61B51D-20FF-4375-9B4A-A6B66DAD9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4075" y="1561611"/>
              <a:ext cx="641950" cy="911143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F71354E-D40B-4C4A-82F8-83D496057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2134" y="1253460"/>
              <a:ext cx="641950" cy="911143"/>
            </a:xfrm>
            <a:prstGeom prst="rect">
              <a:avLst/>
            </a:prstGeom>
          </p:spPr>
        </p:pic>
      </p:grp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0C46419-5F1F-4F1E-8A4C-6995AAF44E04}"/>
              </a:ext>
            </a:extLst>
          </p:cNvPr>
          <p:cNvSpPr/>
          <p:nvPr/>
        </p:nvSpPr>
        <p:spPr>
          <a:xfrm>
            <a:off x="8100859" y="2807475"/>
            <a:ext cx="713064" cy="331735"/>
          </a:xfrm>
          <a:custGeom>
            <a:avLst/>
            <a:gdLst>
              <a:gd name="connsiteX0" fmla="*/ 0 w 713064"/>
              <a:gd name="connsiteY0" fmla="*/ 12954 h 331735"/>
              <a:gd name="connsiteX1" fmla="*/ 226502 w 713064"/>
              <a:gd name="connsiteY1" fmla="*/ 21343 h 331735"/>
              <a:gd name="connsiteX2" fmla="*/ 234891 w 713064"/>
              <a:gd name="connsiteY2" fmla="*/ 54899 h 331735"/>
              <a:gd name="connsiteX3" fmla="*/ 251669 w 713064"/>
              <a:gd name="connsiteY3" fmla="*/ 80065 h 331735"/>
              <a:gd name="connsiteX4" fmla="*/ 251669 w 713064"/>
              <a:gd name="connsiteY4" fmla="*/ 180733 h 331735"/>
              <a:gd name="connsiteX5" fmla="*/ 276836 w 713064"/>
              <a:gd name="connsiteY5" fmla="*/ 197511 h 331735"/>
              <a:gd name="connsiteX6" fmla="*/ 302003 w 713064"/>
              <a:gd name="connsiteY6" fmla="*/ 256234 h 331735"/>
              <a:gd name="connsiteX7" fmla="*/ 352337 w 713064"/>
              <a:gd name="connsiteY7" fmla="*/ 273012 h 331735"/>
              <a:gd name="connsiteX8" fmla="*/ 436227 w 713064"/>
              <a:gd name="connsiteY8" fmla="*/ 247845 h 331735"/>
              <a:gd name="connsiteX9" fmla="*/ 461394 w 713064"/>
              <a:gd name="connsiteY9" fmla="*/ 222678 h 331735"/>
              <a:gd name="connsiteX10" fmla="*/ 461394 w 713064"/>
              <a:gd name="connsiteY10" fmla="*/ 138788 h 331735"/>
              <a:gd name="connsiteX11" fmla="*/ 494950 w 713064"/>
              <a:gd name="connsiteY11" fmla="*/ 130399 h 331735"/>
              <a:gd name="connsiteX12" fmla="*/ 520117 w 713064"/>
              <a:gd name="connsiteY12" fmla="*/ 122010 h 331735"/>
              <a:gd name="connsiteX13" fmla="*/ 587229 w 713064"/>
              <a:gd name="connsiteY13" fmla="*/ 105232 h 331735"/>
              <a:gd name="connsiteX14" fmla="*/ 679508 w 713064"/>
              <a:gd name="connsiteY14" fmla="*/ 122010 h 331735"/>
              <a:gd name="connsiteX15" fmla="*/ 704675 w 713064"/>
              <a:gd name="connsiteY15" fmla="*/ 138788 h 331735"/>
              <a:gd name="connsiteX16" fmla="*/ 696286 w 713064"/>
              <a:gd name="connsiteY16" fmla="*/ 189122 h 331735"/>
              <a:gd name="connsiteX17" fmla="*/ 679508 w 713064"/>
              <a:gd name="connsiteY17" fmla="*/ 214289 h 331735"/>
              <a:gd name="connsiteX18" fmla="*/ 671119 w 713064"/>
              <a:gd name="connsiteY18" fmla="*/ 239456 h 331735"/>
              <a:gd name="connsiteX19" fmla="*/ 679508 w 713064"/>
              <a:gd name="connsiteY19" fmla="*/ 314957 h 331735"/>
              <a:gd name="connsiteX20" fmla="*/ 713064 w 713064"/>
              <a:gd name="connsiteY20" fmla="*/ 331735 h 33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3064" h="331735">
                <a:moveTo>
                  <a:pt x="0" y="12954"/>
                </a:moveTo>
                <a:cubicBezTo>
                  <a:pt x="86028" y="-1384"/>
                  <a:pt x="111403" y="-10048"/>
                  <a:pt x="226502" y="21343"/>
                </a:cubicBezTo>
                <a:cubicBezTo>
                  <a:pt x="237625" y="24377"/>
                  <a:pt x="230349" y="44302"/>
                  <a:pt x="234891" y="54899"/>
                </a:cubicBezTo>
                <a:cubicBezTo>
                  <a:pt x="238863" y="64166"/>
                  <a:pt x="246076" y="71676"/>
                  <a:pt x="251669" y="80065"/>
                </a:cubicBezTo>
                <a:cubicBezTo>
                  <a:pt x="244318" y="116819"/>
                  <a:pt x="234446" y="141982"/>
                  <a:pt x="251669" y="180733"/>
                </a:cubicBezTo>
                <a:cubicBezTo>
                  <a:pt x="255764" y="189946"/>
                  <a:pt x="268447" y="191918"/>
                  <a:pt x="276836" y="197511"/>
                </a:cubicBezTo>
                <a:cubicBezTo>
                  <a:pt x="280800" y="213367"/>
                  <a:pt x="284837" y="245506"/>
                  <a:pt x="302003" y="256234"/>
                </a:cubicBezTo>
                <a:cubicBezTo>
                  <a:pt x="317000" y="265607"/>
                  <a:pt x="352337" y="273012"/>
                  <a:pt x="352337" y="273012"/>
                </a:cubicBezTo>
                <a:cubicBezTo>
                  <a:pt x="374000" y="267596"/>
                  <a:pt x="419516" y="257129"/>
                  <a:pt x="436227" y="247845"/>
                </a:cubicBezTo>
                <a:cubicBezTo>
                  <a:pt x="446598" y="242083"/>
                  <a:pt x="453005" y="231067"/>
                  <a:pt x="461394" y="222678"/>
                </a:cubicBezTo>
                <a:cubicBezTo>
                  <a:pt x="459022" y="208446"/>
                  <a:pt x="443516" y="156666"/>
                  <a:pt x="461394" y="138788"/>
                </a:cubicBezTo>
                <a:cubicBezTo>
                  <a:pt x="469547" y="130635"/>
                  <a:pt x="483864" y="133566"/>
                  <a:pt x="494950" y="130399"/>
                </a:cubicBezTo>
                <a:cubicBezTo>
                  <a:pt x="503453" y="127970"/>
                  <a:pt x="511586" y="124337"/>
                  <a:pt x="520117" y="122010"/>
                </a:cubicBezTo>
                <a:cubicBezTo>
                  <a:pt x="542364" y="115943"/>
                  <a:pt x="587229" y="105232"/>
                  <a:pt x="587229" y="105232"/>
                </a:cubicBezTo>
                <a:cubicBezTo>
                  <a:pt x="592883" y="106174"/>
                  <a:pt x="670128" y="118493"/>
                  <a:pt x="679508" y="122010"/>
                </a:cubicBezTo>
                <a:cubicBezTo>
                  <a:pt x="688948" y="125550"/>
                  <a:pt x="696286" y="133195"/>
                  <a:pt x="704675" y="138788"/>
                </a:cubicBezTo>
                <a:cubicBezTo>
                  <a:pt x="701879" y="155566"/>
                  <a:pt x="701665" y="172985"/>
                  <a:pt x="696286" y="189122"/>
                </a:cubicBezTo>
                <a:cubicBezTo>
                  <a:pt x="693098" y="198687"/>
                  <a:pt x="684017" y="205271"/>
                  <a:pt x="679508" y="214289"/>
                </a:cubicBezTo>
                <a:cubicBezTo>
                  <a:pt x="675553" y="222198"/>
                  <a:pt x="673915" y="231067"/>
                  <a:pt x="671119" y="239456"/>
                </a:cubicBezTo>
                <a:cubicBezTo>
                  <a:pt x="673915" y="264623"/>
                  <a:pt x="669030" y="291905"/>
                  <a:pt x="679508" y="314957"/>
                </a:cubicBezTo>
                <a:cubicBezTo>
                  <a:pt x="684683" y="326342"/>
                  <a:pt x="713064" y="331735"/>
                  <a:pt x="713064" y="331735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TextBox 134">
            <a:extLst>
              <a:ext uri="{FF2B5EF4-FFF2-40B4-BE49-F238E27FC236}">
                <a16:creationId xmlns:a16="http://schemas.microsoft.com/office/drawing/2014/main" id="{03144202-E02C-46CC-A731-3A1CB6D56B6A}"/>
              </a:ext>
            </a:extLst>
          </p:cNvPr>
          <p:cNvSpPr txBox="1"/>
          <p:nvPr/>
        </p:nvSpPr>
        <p:spPr>
          <a:xfrm>
            <a:off x="7240698" y="3250443"/>
            <a:ext cx="251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Probe smoothness (mm/s</a:t>
            </a:r>
            <a:r>
              <a:rPr lang="en-US" sz="1400" baseline="30000" dirty="0"/>
              <a:t>3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5E61C2-D434-A05C-AA77-CCB31BA7009D}"/>
              </a:ext>
            </a:extLst>
          </p:cNvPr>
          <p:cNvSpPr txBox="1"/>
          <p:nvPr/>
        </p:nvSpPr>
        <p:spPr>
          <a:xfrm>
            <a:off x="4146833" y="6047313"/>
            <a:ext cx="410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Holden et al., UMB, 2021.</a:t>
            </a:r>
          </a:p>
        </p:txBody>
      </p:sp>
    </p:spTree>
    <p:extLst>
      <p:ext uri="{BB962C8B-B14F-4D97-AF65-F5344CB8AC3E}">
        <p14:creationId xmlns:p14="http://schemas.microsoft.com/office/powerpoint/2010/main" val="111959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423B-714A-4800-B937-BB445D77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B9145-8DF3-423F-808D-2FDA5DEC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6DFD4-B11F-4EBA-AE98-3D21AC16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FA0B-D8B7-4207-B0DB-E865775F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3C467BA5-5ED3-49DE-8375-7DB1E4D3E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86655"/>
            <a:ext cx="10515600" cy="433397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9C2741-A4DE-0036-355A-33B7603C7DE1}"/>
              </a:ext>
            </a:extLst>
          </p:cNvPr>
          <p:cNvSpPr txBox="1"/>
          <p:nvPr/>
        </p:nvSpPr>
        <p:spPr>
          <a:xfrm>
            <a:off x="4146833" y="6047313"/>
            <a:ext cx="410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Holden et al., UMB, 2021.</a:t>
            </a:r>
          </a:p>
        </p:txBody>
      </p:sp>
    </p:spTree>
    <p:extLst>
      <p:ext uri="{BB962C8B-B14F-4D97-AF65-F5344CB8AC3E}">
        <p14:creationId xmlns:p14="http://schemas.microsoft.com/office/powerpoint/2010/main" val="283787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51D7-1AC7-D7C1-ABA7-60EF4143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Probe Watch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74774-4D1F-D6D9-3FB2-94E741AE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15F9-46CE-5328-0F08-F15A7FF2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09EE7-87BB-741A-260B-28EE4629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13" name="Content Placeholder 12" descr="Graphical user interface&#10;&#10;Description automatically generated">
            <a:extLst>
              <a:ext uri="{FF2B5EF4-FFF2-40B4-BE49-F238E27FC236}">
                <a16:creationId xmlns:a16="http://schemas.microsoft.com/office/drawing/2014/main" id="{A2C69E18-08D0-2FD1-4EB2-50A1855AC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224" y="1091016"/>
            <a:ext cx="9243551" cy="50117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7D335C-1EA0-7E08-A4F1-CA1BBD2710BB}"/>
              </a:ext>
            </a:extLst>
          </p:cNvPr>
          <p:cNvSpPr txBox="1"/>
          <p:nvPr/>
        </p:nvSpPr>
        <p:spPr>
          <a:xfrm>
            <a:off x="4146833" y="6047313"/>
            <a:ext cx="410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Holden et al., UMB, 2021.</a:t>
            </a:r>
          </a:p>
        </p:txBody>
      </p:sp>
    </p:spTree>
    <p:extLst>
      <p:ext uri="{BB962C8B-B14F-4D97-AF65-F5344CB8AC3E}">
        <p14:creationId xmlns:p14="http://schemas.microsoft.com/office/powerpoint/2010/main" val="133889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F5F7-B62A-47E0-91AA-FB639BFD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Applications</a:t>
            </a:r>
          </a:p>
        </p:txBody>
      </p:sp>
      <p:pic>
        <p:nvPicPr>
          <p:cNvPr id="8" name="Content Placeholder 7" descr="A close up of a tower&#10;&#10;Description automatically generated">
            <a:extLst>
              <a:ext uri="{FF2B5EF4-FFF2-40B4-BE49-F238E27FC236}">
                <a16:creationId xmlns:a16="http://schemas.microsoft.com/office/drawing/2014/main" id="{880EF4BC-1A71-4459-9929-D46738ACE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10" r="19818"/>
          <a:stretch/>
        </p:blipFill>
        <p:spPr>
          <a:xfrm>
            <a:off x="803425" y="2203395"/>
            <a:ext cx="10517764" cy="24512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E4979-76B7-4E94-B2C4-092E3D49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24,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F971A-8BE4-476F-A17D-8356D441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8C184-ED26-4A03-B4D0-759977FE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98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1B52-DA4F-4C6B-983F-64658CD3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0088AF-1C5A-4A57-BC36-D2B703AC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D2FB-6F17-45B8-9F37-6596615DF8C4}" type="datetime4">
              <a:rPr lang="en-CA" smtClean="0"/>
              <a:t>May 24, 2022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89998-28AE-4D31-9814-B08040AF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9F842-BD70-41F9-9922-FF9DB61C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10" name="Picture 9" descr="A close up of a tower&#10;&#10;Description automatically generated">
            <a:extLst>
              <a:ext uri="{FF2B5EF4-FFF2-40B4-BE49-F238E27FC236}">
                <a16:creationId xmlns:a16="http://schemas.microsoft.com/office/drawing/2014/main" id="{372FCB84-1A1F-4140-8E06-8EA743549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097"/>
          <a:stretch/>
        </p:blipFill>
        <p:spPr>
          <a:xfrm>
            <a:off x="1579694" y="1673171"/>
            <a:ext cx="4516306" cy="3176899"/>
          </a:xfrm>
          <a:prstGeom prst="rect">
            <a:avLst/>
          </a:prstGeom>
        </p:spPr>
      </p:pic>
      <p:pic>
        <p:nvPicPr>
          <p:cNvPr id="12" name="Picture 11" descr="A close up of a tower&#10;&#10;Description automatically generated">
            <a:extLst>
              <a:ext uri="{FF2B5EF4-FFF2-40B4-BE49-F238E27FC236}">
                <a16:creationId xmlns:a16="http://schemas.microsoft.com/office/drawing/2014/main" id="{6BC3138B-9653-4284-9288-6E33D9E21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97"/>
          <a:stretch/>
        </p:blipFill>
        <p:spPr>
          <a:xfrm>
            <a:off x="6096000" y="1673170"/>
            <a:ext cx="4516306" cy="317689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FEFF2A8-2E95-4EBC-85E2-A98A1A9D745A}"/>
              </a:ext>
            </a:extLst>
          </p:cNvPr>
          <p:cNvSpPr txBox="1">
            <a:spLocks/>
          </p:cNvSpPr>
          <p:nvPr/>
        </p:nvSpPr>
        <p:spPr>
          <a:xfrm>
            <a:off x="3122495" y="5008666"/>
            <a:ext cx="5947007" cy="113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/>
              <a:t>Matthew S. Holden</a:t>
            </a:r>
          </a:p>
          <a:p>
            <a:pPr algn="ctr"/>
            <a:r>
              <a:rPr lang="en-CA" dirty="0"/>
              <a:t>School of Computer Science</a:t>
            </a:r>
          </a:p>
          <a:p>
            <a:pPr algn="ctr"/>
            <a:r>
              <a:rPr lang="en-CA" dirty="0"/>
              <a:t>Carleton University</a:t>
            </a:r>
          </a:p>
          <a:p>
            <a:pPr algn="ctr"/>
            <a:r>
              <a:rPr lang="en-CA" dirty="0">
                <a:hlinkClick r:id="rId3"/>
              </a:rPr>
              <a:t>matthew.holden@carleton.ca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60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CFB0-F23F-4B64-A3F8-CABAD1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Machine Learning for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3FFFB-4AE4-484F-9E5A-8257C0AFD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Action recognition &amp; segmentation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Time series classification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Time series forecasting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88A1-651E-4941-BDD4-91836E539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24,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22EC5-150A-4800-B420-9B0A3026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16F43-1AF7-4900-AD1B-DEF6F2CF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2</a:t>
            </a:fld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2196AE-6217-448C-BEE0-6DD9F9697255}"/>
              </a:ext>
            </a:extLst>
          </p:cNvPr>
          <p:cNvGrpSpPr/>
          <p:nvPr/>
        </p:nvGrpSpPr>
        <p:grpSpPr>
          <a:xfrm>
            <a:off x="1413510" y="1705660"/>
            <a:ext cx="5349240" cy="445770"/>
            <a:chOff x="1413510" y="2028825"/>
            <a:chExt cx="5349240" cy="4457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13D9CC-E662-457E-9096-0E7A58CE3AF7}"/>
                </a:ext>
              </a:extLst>
            </p:cNvPr>
            <p:cNvSpPr/>
            <p:nvPr/>
          </p:nvSpPr>
          <p:spPr>
            <a:xfrm>
              <a:off x="1413510" y="2028825"/>
              <a:ext cx="1120140" cy="4457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1B837D-849A-4E68-AA85-9A88D0BD28BD}"/>
                </a:ext>
              </a:extLst>
            </p:cNvPr>
            <p:cNvSpPr/>
            <p:nvPr/>
          </p:nvSpPr>
          <p:spPr>
            <a:xfrm>
              <a:off x="2533650" y="2028825"/>
              <a:ext cx="788670" cy="44577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98537-F3BA-4B5E-9026-3294ACD5C530}"/>
                </a:ext>
              </a:extLst>
            </p:cNvPr>
            <p:cNvSpPr/>
            <p:nvPr/>
          </p:nvSpPr>
          <p:spPr>
            <a:xfrm>
              <a:off x="3322320" y="2028825"/>
              <a:ext cx="2274570" cy="44577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FE0889-FB1D-443C-8386-24D27922EE47}"/>
                </a:ext>
              </a:extLst>
            </p:cNvPr>
            <p:cNvSpPr/>
            <p:nvPr/>
          </p:nvSpPr>
          <p:spPr>
            <a:xfrm>
              <a:off x="5596890" y="2028825"/>
              <a:ext cx="80010" cy="4457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0B904B-ABA9-4AF2-84D5-0EB3DA5D2FF0}"/>
                </a:ext>
              </a:extLst>
            </p:cNvPr>
            <p:cNvSpPr/>
            <p:nvPr/>
          </p:nvSpPr>
          <p:spPr>
            <a:xfrm>
              <a:off x="5676900" y="2028825"/>
              <a:ext cx="285750" cy="44577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F6B336-FF88-4847-959B-FB0D542A068D}"/>
                </a:ext>
              </a:extLst>
            </p:cNvPr>
            <p:cNvSpPr/>
            <p:nvPr/>
          </p:nvSpPr>
          <p:spPr>
            <a:xfrm>
              <a:off x="5966460" y="2028825"/>
              <a:ext cx="76200" cy="4457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1A6470-A551-4C38-B46F-F3CA9AF7336F}"/>
                </a:ext>
              </a:extLst>
            </p:cNvPr>
            <p:cNvSpPr/>
            <p:nvPr/>
          </p:nvSpPr>
          <p:spPr>
            <a:xfrm>
              <a:off x="6042660" y="2028825"/>
              <a:ext cx="76200" cy="4457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CD42B3-A404-419D-8B19-139D076CF6D6}"/>
                </a:ext>
              </a:extLst>
            </p:cNvPr>
            <p:cNvSpPr/>
            <p:nvPr/>
          </p:nvSpPr>
          <p:spPr>
            <a:xfrm>
              <a:off x="6118860" y="2028825"/>
              <a:ext cx="643890" cy="4457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971A63-62C7-4914-A8F8-93EC2AFA927D}"/>
              </a:ext>
            </a:extLst>
          </p:cNvPr>
          <p:cNvGrpSpPr/>
          <p:nvPr/>
        </p:nvGrpSpPr>
        <p:grpSpPr>
          <a:xfrm>
            <a:off x="1413510" y="3533759"/>
            <a:ext cx="5349240" cy="445770"/>
            <a:chOff x="1413510" y="2028825"/>
            <a:chExt cx="5349240" cy="44577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0BB934-0564-4EEF-B82F-935602D2D262}"/>
                </a:ext>
              </a:extLst>
            </p:cNvPr>
            <p:cNvSpPr/>
            <p:nvPr/>
          </p:nvSpPr>
          <p:spPr>
            <a:xfrm>
              <a:off x="1413510" y="2028825"/>
              <a:ext cx="1120140" cy="4457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416126-118C-4AB5-AC84-421A16786347}"/>
                </a:ext>
              </a:extLst>
            </p:cNvPr>
            <p:cNvSpPr/>
            <p:nvPr/>
          </p:nvSpPr>
          <p:spPr>
            <a:xfrm>
              <a:off x="2533650" y="2028825"/>
              <a:ext cx="788670" cy="44577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32D091-06E9-4C83-854D-89FC2F0F2574}"/>
                </a:ext>
              </a:extLst>
            </p:cNvPr>
            <p:cNvSpPr/>
            <p:nvPr/>
          </p:nvSpPr>
          <p:spPr>
            <a:xfrm>
              <a:off x="3322320" y="2028825"/>
              <a:ext cx="2274570" cy="44577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D44DFC-3524-4108-A1F2-6E6587738C73}"/>
                </a:ext>
              </a:extLst>
            </p:cNvPr>
            <p:cNvSpPr/>
            <p:nvPr/>
          </p:nvSpPr>
          <p:spPr>
            <a:xfrm>
              <a:off x="5596890" y="2028825"/>
              <a:ext cx="80010" cy="4457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0E0586-B17C-46CA-8413-E6546CB6FDF8}"/>
                </a:ext>
              </a:extLst>
            </p:cNvPr>
            <p:cNvSpPr/>
            <p:nvPr/>
          </p:nvSpPr>
          <p:spPr>
            <a:xfrm>
              <a:off x="5676900" y="2028825"/>
              <a:ext cx="285750" cy="44577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D7E893-3FD7-4996-BD72-4619880727BF}"/>
                </a:ext>
              </a:extLst>
            </p:cNvPr>
            <p:cNvSpPr/>
            <p:nvPr/>
          </p:nvSpPr>
          <p:spPr>
            <a:xfrm>
              <a:off x="5966460" y="2028825"/>
              <a:ext cx="76200" cy="4457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31DF8E-7209-4C15-8A68-C9B4F5CC20C7}"/>
                </a:ext>
              </a:extLst>
            </p:cNvPr>
            <p:cNvSpPr/>
            <p:nvPr/>
          </p:nvSpPr>
          <p:spPr>
            <a:xfrm>
              <a:off x="6042660" y="2028825"/>
              <a:ext cx="76200" cy="4457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CEAC61-DCF5-4B52-8133-E5A0973A36B4}"/>
                </a:ext>
              </a:extLst>
            </p:cNvPr>
            <p:cNvSpPr/>
            <p:nvPr/>
          </p:nvSpPr>
          <p:spPr>
            <a:xfrm>
              <a:off x="6118860" y="2028825"/>
              <a:ext cx="643890" cy="4457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82B59E-EBC9-4298-83B0-F6CB7A1AF61A}"/>
              </a:ext>
            </a:extLst>
          </p:cNvPr>
          <p:cNvSpPr txBox="1"/>
          <p:nvPr/>
        </p:nvSpPr>
        <p:spPr>
          <a:xfrm>
            <a:off x="3945254" y="4407099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A7C3AA-D039-440A-AAFA-978379A8D8ED}"/>
              </a:ext>
            </a:extLst>
          </p:cNvPr>
          <p:cNvGrpSpPr/>
          <p:nvPr/>
        </p:nvGrpSpPr>
        <p:grpSpPr>
          <a:xfrm>
            <a:off x="1413510" y="5327450"/>
            <a:ext cx="5349240" cy="445770"/>
            <a:chOff x="1413510" y="2028825"/>
            <a:chExt cx="5349240" cy="44577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B520E11-7948-4F66-8B6F-873D22046CF7}"/>
                </a:ext>
              </a:extLst>
            </p:cNvPr>
            <p:cNvSpPr/>
            <p:nvPr/>
          </p:nvSpPr>
          <p:spPr>
            <a:xfrm>
              <a:off x="1413510" y="2028825"/>
              <a:ext cx="1120140" cy="4457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B779BA-D03D-4CB3-B3AE-9B5BE64BD1B3}"/>
                </a:ext>
              </a:extLst>
            </p:cNvPr>
            <p:cNvSpPr/>
            <p:nvPr/>
          </p:nvSpPr>
          <p:spPr>
            <a:xfrm>
              <a:off x="2533650" y="2028825"/>
              <a:ext cx="788670" cy="44577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348736-38C1-446C-8297-3831C0BBC909}"/>
                </a:ext>
              </a:extLst>
            </p:cNvPr>
            <p:cNvSpPr/>
            <p:nvPr/>
          </p:nvSpPr>
          <p:spPr>
            <a:xfrm>
              <a:off x="3322320" y="2028825"/>
              <a:ext cx="2274570" cy="44577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37217F4-1293-4E4C-834B-C15E05C08D5C}"/>
                </a:ext>
              </a:extLst>
            </p:cNvPr>
            <p:cNvSpPr/>
            <p:nvPr/>
          </p:nvSpPr>
          <p:spPr>
            <a:xfrm>
              <a:off x="5596890" y="2028825"/>
              <a:ext cx="80010" cy="4457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EF060C-FCD7-42F8-B1DB-060D3195E71D}"/>
                </a:ext>
              </a:extLst>
            </p:cNvPr>
            <p:cNvSpPr/>
            <p:nvPr/>
          </p:nvSpPr>
          <p:spPr>
            <a:xfrm>
              <a:off x="5676900" y="2028825"/>
              <a:ext cx="285750" cy="44577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EF9D33-CBA3-4028-AECC-EEA2E2E8E340}"/>
                </a:ext>
              </a:extLst>
            </p:cNvPr>
            <p:cNvSpPr/>
            <p:nvPr/>
          </p:nvSpPr>
          <p:spPr>
            <a:xfrm>
              <a:off x="5966460" y="2028825"/>
              <a:ext cx="76200" cy="4457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161C73E-CAFA-4755-AB52-92D1CCD2E122}"/>
                </a:ext>
              </a:extLst>
            </p:cNvPr>
            <p:cNvSpPr/>
            <p:nvPr/>
          </p:nvSpPr>
          <p:spPr>
            <a:xfrm>
              <a:off x="6042660" y="2028825"/>
              <a:ext cx="76200" cy="4457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754AE09-9ACF-4C9C-9533-93D1C3FF15F6}"/>
                </a:ext>
              </a:extLst>
            </p:cNvPr>
            <p:cNvSpPr/>
            <p:nvPr/>
          </p:nvSpPr>
          <p:spPr>
            <a:xfrm>
              <a:off x="6118860" y="2028825"/>
              <a:ext cx="643890" cy="4457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58FCE0-0116-4842-960D-6AE0FDC9DB88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787515" y="5550335"/>
            <a:ext cx="3867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EC37193-2EFD-4E59-922D-3AEFBBCD8AB3}"/>
              </a:ext>
            </a:extLst>
          </p:cNvPr>
          <p:cNvSpPr/>
          <p:nvPr/>
        </p:nvSpPr>
        <p:spPr>
          <a:xfrm>
            <a:off x="7174230" y="5327450"/>
            <a:ext cx="643890" cy="445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b="1" dirty="0"/>
              <a:t>?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D586BE23-2D2D-4AAF-B19E-55E76301D894}"/>
              </a:ext>
            </a:extLst>
          </p:cNvPr>
          <p:cNvSpPr/>
          <p:nvPr/>
        </p:nvSpPr>
        <p:spPr>
          <a:xfrm rot="5400000">
            <a:off x="3903463" y="1489576"/>
            <a:ext cx="369333" cy="534924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211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D346-3631-A6A8-AC1C-7D2580DA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Tracking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1CCD2-E21D-F95A-5F69-08925D34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/>
          </a:p>
          <a:p>
            <a:pPr marL="457200" indent="-457200" algn="ctr">
              <a:buAutoNum type="arabicPeriod"/>
            </a:pPr>
            <a:r>
              <a:rPr lang="en-CA" dirty="0"/>
              <a:t>More accurate than with imaging data.</a:t>
            </a:r>
          </a:p>
          <a:p>
            <a:pPr marL="457200" indent="-457200" algn="ctr">
              <a:buAutoNum type="arabicPeriod"/>
            </a:pPr>
            <a:r>
              <a:rPr lang="en-CA" dirty="0"/>
              <a:t>Models are faster to train.</a:t>
            </a:r>
          </a:p>
          <a:p>
            <a:pPr marL="457200" indent="-457200" algn="ctr">
              <a:buAutoNum type="arabicPeriod"/>
            </a:pPr>
            <a:r>
              <a:rPr lang="en-CA" dirty="0"/>
              <a:t>Measures different characteristics of an intervention.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00F1-002B-808E-CAD1-23E26F0B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2D78E-6005-6D1D-09AB-A1E11B24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22F85-4BB0-D2DC-CA3F-73B202CA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22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6A3-9090-4E80-5A18-3BC5E846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Perk Tutor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EBF2F-D908-9905-D9D7-78C2793A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3EDF4-42CD-133B-F22A-19C9876F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67F4-3340-931D-A327-4C5E4283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1FC406-B238-437D-C1D8-18CE798A6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3225037"/>
            <a:ext cx="3715013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9671285-1A13-858D-1776-7E1DE5BFD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4570" y="5141066"/>
            <a:ext cx="1641206" cy="1024784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86F724-C67F-02E1-1B20-C3E9C789B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4" r="13214"/>
          <a:stretch/>
        </p:blipFill>
        <p:spPr bwMode="auto">
          <a:xfrm>
            <a:off x="9171706" y="5030780"/>
            <a:ext cx="1238335" cy="1024784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91C01E8-A05D-BCD6-F6E8-58F36DE7E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91" b="8041"/>
          <a:stretch/>
        </p:blipFill>
        <p:spPr bwMode="auto">
          <a:xfrm>
            <a:off x="6248400" y="1504104"/>
            <a:ext cx="3415491" cy="158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595A86-0C1A-5A06-575D-280A4F613091}"/>
              </a:ext>
            </a:extLst>
          </p:cNvPr>
          <p:cNvSpPr txBox="1"/>
          <p:nvPr/>
        </p:nvSpPr>
        <p:spPr>
          <a:xfrm>
            <a:off x="1992445" y="2992175"/>
            <a:ext cx="381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Open-source surgical training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Data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Skills assessment</a:t>
            </a:r>
            <a:endParaRPr lang="en-CA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Automatic feedback</a:t>
            </a:r>
          </a:p>
        </p:txBody>
      </p:sp>
      <p:pic>
        <p:nvPicPr>
          <p:cNvPr id="12" name="Picture 2" descr="http://www.slicer.org/slicerWiki/images/2/21/PerkTutorLogo.png">
            <a:extLst>
              <a:ext uri="{FF2B5EF4-FFF2-40B4-BE49-F238E27FC236}">
                <a16:creationId xmlns:a16="http://schemas.microsoft.com/office/drawing/2014/main" id="{737FAEB2-5E22-9EEA-D766-4D282C00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17" y="133364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170AFE-63D6-5D87-A225-63A3ACEC737D}"/>
              </a:ext>
            </a:extLst>
          </p:cNvPr>
          <p:cNvSpPr txBox="1"/>
          <p:nvPr/>
        </p:nvSpPr>
        <p:spPr>
          <a:xfrm>
            <a:off x="2715617" y="255729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hlinkClick r:id="rId8"/>
              </a:rPr>
              <a:t>www.perktutor.org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12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19C0-19CE-08CB-EDC1-82A7CB0D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Us-Guided Needle Insertion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98E17-33C1-8431-29B6-0C07EB2D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78F3-2F93-F844-B6A7-3B63550C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AD6F9-93C4-E4B3-4F88-B9B79294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7" name="Content Placeholder 6" descr="UsNeedle">
            <a:extLst>
              <a:ext uri="{FF2B5EF4-FFF2-40B4-BE49-F238E27FC236}">
                <a16:creationId xmlns:a16="http://schemas.microsoft.com/office/drawing/2014/main" id="{E9CA79CB-E557-D36E-DA9D-9B658AE5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62" y="2229431"/>
            <a:ext cx="9145276" cy="30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594AC4-1E23-6394-A48B-C2CFC8C9E0F3}"/>
              </a:ext>
            </a:extLst>
          </p:cNvPr>
          <p:cNvSpPr txBox="1"/>
          <p:nvPr/>
        </p:nvSpPr>
        <p:spPr>
          <a:xfrm>
            <a:off x="4146833" y="6047313"/>
            <a:ext cx="410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Xia et al., SPIE Med </a:t>
            </a:r>
            <a:r>
              <a:rPr lang="en-CA" sz="1400" dirty="0" err="1"/>
              <a:t>Imag</a:t>
            </a:r>
            <a:r>
              <a:rPr lang="en-CA" sz="1400" dirty="0"/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304068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0EB2-8B24-318B-ACD1-D479946A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DDAA6-65EA-78E3-EAF4-84B048A8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400A-8C05-FDA5-F1E5-11595AAF7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8604-429E-244D-5408-A7168C68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6</a:t>
            </a:fld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3E0A1-8311-0E80-CBD3-A13452CB9F73}"/>
              </a:ext>
            </a:extLst>
          </p:cNvPr>
          <p:cNvGrpSpPr/>
          <p:nvPr/>
        </p:nvGrpSpPr>
        <p:grpSpPr>
          <a:xfrm>
            <a:off x="3178908" y="1976208"/>
            <a:ext cx="914400" cy="914401"/>
            <a:chOff x="1615441" y="3552508"/>
            <a:chExt cx="1097280" cy="12373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F48CAD-F278-93D8-3D25-F8B1E7BD216D}"/>
                </a:ext>
              </a:extLst>
            </p:cNvPr>
            <p:cNvSpPr/>
            <p:nvPr/>
          </p:nvSpPr>
          <p:spPr>
            <a:xfrm>
              <a:off x="1615441" y="3692614"/>
              <a:ext cx="1097280" cy="109728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CD02CE-0DF8-CACE-9C16-F96FF0EADB8B}"/>
                </a:ext>
              </a:extLst>
            </p:cNvPr>
            <p:cNvGrpSpPr/>
            <p:nvPr/>
          </p:nvGrpSpPr>
          <p:grpSpPr>
            <a:xfrm>
              <a:off x="2087881" y="3552508"/>
              <a:ext cx="152400" cy="140105"/>
              <a:chOff x="2567798" y="2984095"/>
              <a:chExt cx="152400" cy="14010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A87A71-4C62-4BEA-2ABE-02C3AF255FE1}"/>
                  </a:ext>
                </a:extLst>
              </p:cNvPr>
              <p:cNvSpPr/>
              <p:nvPr/>
            </p:nvSpPr>
            <p:spPr>
              <a:xfrm>
                <a:off x="2567798" y="2984095"/>
                <a:ext cx="152400" cy="762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CA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5CD7B79-EC93-85DE-2378-79125F167F46}"/>
                  </a:ext>
                </a:extLst>
              </p:cNvPr>
              <p:cNvSpPr/>
              <p:nvPr/>
            </p:nvSpPr>
            <p:spPr>
              <a:xfrm>
                <a:off x="2621138" y="2984095"/>
                <a:ext cx="45862" cy="14010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CA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1308716-7E73-AE63-7F57-5EC09100CDB3}"/>
                </a:ext>
              </a:extLst>
            </p:cNvPr>
            <p:cNvCxnSpPr>
              <a:endCxn id="38" idx="7"/>
            </p:cNvCxnSpPr>
            <p:nvPr/>
          </p:nvCxnSpPr>
          <p:spPr>
            <a:xfrm flipH="1">
              <a:off x="2188807" y="3952962"/>
              <a:ext cx="206916" cy="2613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6FE2C00-EC67-5BE3-081E-71DA7FE06F92}"/>
                </a:ext>
              </a:extLst>
            </p:cNvPr>
            <p:cNvSpPr/>
            <p:nvPr/>
          </p:nvSpPr>
          <p:spPr>
            <a:xfrm>
              <a:off x="2129112" y="4203153"/>
              <a:ext cx="69937" cy="762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3C1532-5700-588F-BED7-5290F7B4AB02}"/>
                </a:ext>
              </a:extLst>
            </p:cNvPr>
            <p:cNvCxnSpPr/>
            <p:nvPr/>
          </p:nvCxnSpPr>
          <p:spPr>
            <a:xfrm flipH="1">
              <a:off x="2164080" y="3768813"/>
              <a:ext cx="1" cy="1173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37FF64-D0D6-B1BF-7BD9-28068196DE8D}"/>
                </a:ext>
              </a:extLst>
            </p:cNvPr>
            <p:cNvCxnSpPr/>
            <p:nvPr/>
          </p:nvCxnSpPr>
          <p:spPr>
            <a:xfrm flipH="1">
              <a:off x="2164079" y="4596306"/>
              <a:ext cx="1" cy="1173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13E0F69-738A-BFE6-1E52-E3C137EFCDE1}"/>
                </a:ext>
              </a:extLst>
            </p:cNvPr>
            <p:cNvCxnSpPr/>
            <p:nvPr/>
          </p:nvCxnSpPr>
          <p:spPr>
            <a:xfrm flipH="1">
              <a:off x="1676400" y="4241253"/>
              <a:ext cx="1523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A2141F-B60F-86CD-0712-9AF9CB8F228F}"/>
                </a:ext>
              </a:extLst>
            </p:cNvPr>
            <p:cNvCxnSpPr/>
            <p:nvPr/>
          </p:nvCxnSpPr>
          <p:spPr>
            <a:xfrm flipH="1">
              <a:off x="2503099" y="4241253"/>
              <a:ext cx="1523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FA162-3DE8-E888-9690-2015E06CEA00}"/>
              </a:ext>
            </a:extLst>
          </p:cNvPr>
          <p:cNvGrpSpPr/>
          <p:nvPr/>
        </p:nvGrpSpPr>
        <p:grpSpPr>
          <a:xfrm>
            <a:off x="8360508" y="1812760"/>
            <a:ext cx="606267" cy="1186009"/>
            <a:chOff x="6975619" y="2002557"/>
            <a:chExt cx="1156413" cy="1875509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CB6B4487-77D5-8CD2-769E-FC5A6C19779E}"/>
                </a:ext>
              </a:extLst>
            </p:cNvPr>
            <p:cNvSpPr>
              <a:spLocks/>
            </p:cNvSpPr>
            <p:nvPr/>
          </p:nvSpPr>
          <p:spPr bwMode="auto">
            <a:xfrm rot="7200828">
              <a:off x="6729963" y="2577937"/>
              <a:ext cx="1236686" cy="85926"/>
            </a:xfrm>
            <a:custGeom>
              <a:avLst/>
              <a:gdLst>
                <a:gd name="T0" fmla="*/ 0 w 9544"/>
                <a:gd name="T1" fmla="*/ 945 h 1040"/>
                <a:gd name="T2" fmla="*/ 95 w 9544"/>
                <a:gd name="T3" fmla="*/ 1040 h 1040"/>
                <a:gd name="T4" fmla="*/ 803 w 9544"/>
                <a:gd name="T5" fmla="*/ 1040 h 1040"/>
                <a:gd name="T6" fmla="*/ 1040 w 9544"/>
                <a:gd name="T7" fmla="*/ 803 h 1040"/>
                <a:gd name="T8" fmla="*/ 1559 w 9544"/>
                <a:gd name="T9" fmla="*/ 803 h 1040"/>
                <a:gd name="T10" fmla="*/ 1701 w 9544"/>
                <a:gd name="T11" fmla="*/ 945 h 1040"/>
                <a:gd name="T12" fmla="*/ 1701 w 9544"/>
                <a:gd name="T13" fmla="*/ 803 h 1040"/>
                <a:gd name="T14" fmla="*/ 1890 w 9544"/>
                <a:gd name="T15" fmla="*/ 803 h 1040"/>
                <a:gd name="T16" fmla="*/ 1890 w 9544"/>
                <a:gd name="T17" fmla="*/ 1040 h 1040"/>
                <a:gd name="T18" fmla="*/ 1985 w 9544"/>
                <a:gd name="T19" fmla="*/ 1040 h 1040"/>
                <a:gd name="T20" fmla="*/ 1985 w 9544"/>
                <a:gd name="T21" fmla="*/ 803 h 1040"/>
                <a:gd name="T22" fmla="*/ 2362 w 9544"/>
                <a:gd name="T23" fmla="*/ 803 h 1040"/>
                <a:gd name="T24" fmla="*/ 2457 w 9544"/>
                <a:gd name="T25" fmla="*/ 567 h 1040"/>
                <a:gd name="T26" fmla="*/ 9496 w 9544"/>
                <a:gd name="T27" fmla="*/ 567 h 1040"/>
                <a:gd name="T28" fmla="*/ 9544 w 9544"/>
                <a:gd name="T29" fmla="*/ 520 h 1040"/>
                <a:gd name="T30" fmla="*/ 9496 w 9544"/>
                <a:gd name="T31" fmla="*/ 473 h 1040"/>
                <a:gd name="T32" fmla="*/ 2457 w 9544"/>
                <a:gd name="T33" fmla="*/ 473 h 1040"/>
                <a:gd name="T34" fmla="*/ 2362 w 9544"/>
                <a:gd name="T35" fmla="*/ 236 h 1040"/>
                <a:gd name="T36" fmla="*/ 1985 w 9544"/>
                <a:gd name="T37" fmla="*/ 236 h 1040"/>
                <a:gd name="T38" fmla="*/ 1985 w 9544"/>
                <a:gd name="T39" fmla="*/ 0 h 1040"/>
                <a:gd name="T40" fmla="*/ 1890 w 9544"/>
                <a:gd name="T41" fmla="*/ 0 h 1040"/>
                <a:gd name="T42" fmla="*/ 1890 w 9544"/>
                <a:gd name="T43" fmla="*/ 236 h 1040"/>
                <a:gd name="T44" fmla="*/ 1701 w 9544"/>
                <a:gd name="T45" fmla="*/ 236 h 1040"/>
                <a:gd name="T46" fmla="*/ 1701 w 9544"/>
                <a:gd name="T47" fmla="*/ 95 h 1040"/>
                <a:gd name="T48" fmla="*/ 1559 w 9544"/>
                <a:gd name="T49" fmla="*/ 236 h 1040"/>
                <a:gd name="T50" fmla="*/ 1040 w 9544"/>
                <a:gd name="T51" fmla="*/ 236 h 1040"/>
                <a:gd name="T52" fmla="*/ 803 w 9544"/>
                <a:gd name="T53" fmla="*/ 0 h 1040"/>
                <a:gd name="T54" fmla="*/ 95 w 9544"/>
                <a:gd name="T55" fmla="*/ 0 h 1040"/>
                <a:gd name="T56" fmla="*/ 0 w 9544"/>
                <a:gd name="T57" fmla="*/ 95 h 1040"/>
                <a:gd name="T58" fmla="*/ 0 w 9544"/>
                <a:gd name="T59" fmla="*/ 945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544" h="1040">
                  <a:moveTo>
                    <a:pt x="0" y="945"/>
                  </a:moveTo>
                  <a:lnTo>
                    <a:pt x="95" y="1040"/>
                  </a:lnTo>
                  <a:lnTo>
                    <a:pt x="803" y="1040"/>
                  </a:lnTo>
                  <a:lnTo>
                    <a:pt x="1040" y="803"/>
                  </a:lnTo>
                  <a:lnTo>
                    <a:pt x="1559" y="803"/>
                  </a:lnTo>
                  <a:lnTo>
                    <a:pt x="1701" y="945"/>
                  </a:lnTo>
                  <a:lnTo>
                    <a:pt x="1701" y="803"/>
                  </a:lnTo>
                  <a:lnTo>
                    <a:pt x="1890" y="803"/>
                  </a:lnTo>
                  <a:lnTo>
                    <a:pt x="1890" y="1040"/>
                  </a:lnTo>
                  <a:lnTo>
                    <a:pt x="1985" y="1040"/>
                  </a:lnTo>
                  <a:lnTo>
                    <a:pt x="1985" y="803"/>
                  </a:lnTo>
                  <a:lnTo>
                    <a:pt x="2362" y="803"/>
                  </a:lnTo>
                  <a:lnTo>
                    <a:pt x="2457" y="567"/>
                  </a:lnTo>
                  <a:lnTo>
                    <a:pt x="9496" y="567"/>
                  </a:lnTo>
                  <a:lnTo>
                    <a:pt x="9544" y="520"/>
                  </a:lnTo>
                  <a:lnTo>
                    <a:pt x="9496" y="473"/>
                  </a:lnTo>
                  <a:lnTo>
                    <a:pt x="2457" y="473"/>
                  </a:lnTo>
                  <a:lnTo>
                    <a:pt x="2362" y="236"/>
                  </a:lnTo>
                  <a:lnTo>
                    <a:pt x="1985" y="236"/>
                  </a:lnTo>
                  <a:lnTo>
                    <a:pt x="1985" y="0"/>
                  </a:lnTo>
                  <a:lnTo>
                    <a:pt x="1890" y="0"/>
                  </a:lnTo>
                  <a:lnTo>
                    <a:pt x="1890" y="236"/>
                  </a:lnTo>
                  <a:lnTo>
                    <a:pt x="1701" y="236"/>
                  </a:lnTo>
                  <a:lnTo>
                    <a:pt x="1701" y="95"/>
                  </a:lnTo>
                  <a:lnTo>
                    <a:pt x="1559" y="236"/>
                  </a:lnTo>
                  <a:lnTo>
                    <a:pt x="1040" y="236"/>
                  </a:lnTo>
                  <a:lnTo>
                    <a:pt x="803" y="0"/>
                  </a:lnTo>
                  <a:lnTo>
                    <a:pt x="95" y="0"/>
                  </a:lnTo>
                  <a:lnTo>
                    <a:pt x="0" y="9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41154A85-19DB-7BCE-59FE-8E2DA4305067}"/>
                </a:ext>
              </a:extLst>
            </p:cNvPr>
            <p:cNvSpPr>
              <a:spLocks/>
            </p:cNvSpPr>
            <p:nvPr/>
          </p:nvSpPr>
          <p:spPr bwMode="auto">
            <a:xfrm rot="7200828">
              <a:off x="7470726" y="3216760"/>
              <a:ext cx="1236686" cy="85926"/>
            </a:xfrm>
            <a:custGeom>
              <a:avLst/>
              <a:gdLst>
                <a:gd name="T0" fmla="*/ 0 w 9544"/>
                <a:gd name="T1" fmla="*/ 945 h 1040"/>
                <a:gd name="T2" fmla="*/ 95 w 9544"/>
                <a:gd name="T3" fmla="*/ 1040 h 1040"/>
                <a:gd name="T4" fmla="*/ 803 w 9544"/>
                <a:gd name="T5" fmla="*/ 1040 h 1040"/>
                <a:gd name="T6" fmla="*/ 1040 w 9544"/>
                <a:gd name="T7" fmla="*/ 803 h 1040"/>
                <a:gd name="T8" fmla="*/ 1559 w 9544"/>
                <a:gd name="T9" fmla="*/ 803 h 1040"/>
                <a:gd name="T10" fmla="*/ 1701 w 9544"/>
                <a:gd name="T11" fmla="*/ 945 h 1040"/>
                <a:gd name="T12" fmla="*/ 1701 w 9544"/>
                <a:gd name="T13" fmla="*/ 803 h 1040"/>
                <a:gd name="T14" fmla="*/ 1890 w 9544"/>
                <a:gd name="T15" fmla="*/ 803 h 1040"/>
                <a:gd name="T16" fmla="*/ 1890 w 9544"/>
                <a:gd name="T17" fmla="*/ 1040 h 1040"/>
                <a:gd name="T18" fmla="*/ 1985 w 9544"/>
                <a:gd name="T19" fmla="*/ 1040 h 1040"/>
                <a:gd name="T20" fmla="*/ 1985 w 9544"/>
                <a:gd name="T21" fmla="*/ 803 h 1040"/>
                <a:gd name="T22" fmla="*/ 2362 w 9544"/>
                <a:gd name="T23" fmla="*/ 803 h 1040"/>
                <a:gd name="T24" fmla="*/ 2457 w 9544"/>
                <a:gd name="T25" fmla="*/ 567 h 1040"/>
                <a:gd name="T26" fmla="*/ 9496 w 9544"/>
                <a:gd name="T27" fmla="*/ 567 h 1040"/>
                <a:gd name="T28" fmla="*/ 9544 w 9544"/>
                <a:gd name="T29" fmla="*/ 520 h 1040"/>
                <a:gd name="T30" fmla="*/ 9496 w 9544"/>
                <a:gd name="T31" fmla="*/ 473 h 1040"/>
                <a:gd name="T32" fmla="*/ 2457 w 9544"/>
                <a:gd name="T33" fmla="*/ 473 h 1040"/>
                <a:gd name="T34" fmla="*/ 2362 w 9544"/>
                <a:gd name="T35" fmla="*/ 236 h 1040"/>
                <a:gd name="T36" fmla="*/ 1985 w 9544"/>
                <a:gd name="T37" fmla="*/ 236 h 1040"/>
                <a:gd name="T38" fmla="*/ 1985 w 9544"/>
                <a:gd name="T39" fmla="*/ 0 h 1040"/>
                <a:gd name="T40" fmla="*/ 1890 w 9544"/>
                <a:gd name="T41" fmla="*/ 0 h 1040"/>
                <a:gd name="T42" fmla="*/ 1890 w 9544"/>
                <a:gd name="T43" fmla="*/ 236 h 1040"/>
                <a:gd name="T44" fmla="*/ 1701 w 9544"/>
                <a:gd name="T45" fmla="*/ 236 h 1040"/>
                <a:gd name="T46" fmla="*/ 1701 w 9544"/>
                <a:gd name="T47" fmla="*/ 95 h 1040"/>
                <a:gd name="T48" fmla="*/ 1559 w 9544"/>
                <a:gd name="T49" fmla="*/ 236 h 1040"/>
                <a:gd name="T50" fmla="*/ 1040 w 9544"/>
                <a:gd name="T51" fmla="*/ 236 h 1040"/>
                <a:gd name="T52" fmla="*/ 803 w 9544"/>
                <a:gd name="T53" fmla="*/ 0 h 1040"/>
                <a:gd name="T54" fmla="*/ 95 w 9544"/>
                <a:gd name="T55" fmla="*/ 0 h 1040"/>
                <a:gd name="T56" fmla="*/ 0 w 9544"/>
                <a:gd name="T57" fmla="*/ 95 h 1040"/>
                <a:gd name="T58" fmla="*/ 0 w 9544"/>
                <a:gd name="T59" fmla="*/ 945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544" h="1040">
                  <a:moveTo>
                    <a:pt x="0" y="945"/>
                  </a:moveTo>
                  <a:lnTo>
                    <a:pt x="95" y="1040"/>
                  </a:lnTo>
                  <a:lnTo>
                    <a:pt x="803" y="1040"/>
                  </a:lnTo>
                  <a:lnTo>
                    <a:pt x="1040" y="803"/>
                  </a:lnTo>
                  <a:lnTo>
                    <a:pt x="1559" y="803"/>
                  </a:lnTo>
                  <a:lnTo>
                    <a:pt x="1701" y="945"/>
                  </a:lnTo>
                  <a:lnTo>
                    <a:pt x="1701" y="803"/>
                  </a:lnTo>
                  <a:lnTo>
                    <a:pt x="1890" y="803"/>
                  </a:lnTo>
                  <a:lnTo>
                    <a:pt x="1890" y="1040"/>
                  </a:lnTo>
                  <a:lnTo>
                    <a:pt x="1985" y="1040"/>
                  </a:lnTo>
                  <a:lnTo>
                    <a:pt x="1985" y="803"/>
                  </a:lnTo>
                  <a:lnTo>
                    <a:pt x="2362" y="803"/>
                  </a:lnTo>
                  <a:lnTo>
                    <a:pt x="2457" y="567"/>
                  </a:lnTo>
                  <a:lnTo>
                    <a:pt x="9496" y="567"/>
                  </a:lnTo>
                  <a:lnTo>
                    <a:pt x="9544" y="520"/>
                  </a:lnTo>
                  <a:lnTo>
                    <a:pt x="9496" y="473"/>
                  </a:lnTo>
                  <a:lnTo>
                    <a:pt x="2457" y="473"/>
                  </a:lnTo>
                  <a:lnTo>
                    <a:pt x="2362" y="236"/>
                  </a:lnTo>
                  <a:lnTo>
                    <a:pt x="1985" y="236"/>
                  </a:lnTo>
                  <a:lnTo>
                    <a:pt x="1985" y="0"/>
                  </a:lnTo>
                  <a:lnTo>
                    <a:pt x="1890" y="0"/>
                  </a:lnTo>
                  <a:lnTo>
                    <a:pt x="1890" y="236"/>
                  </a:lnTo>
                  <a:lnTo>
                    <a:pt x="1701" y="236"/>
                  </a:lnTo>
                  <a:lnTo>
                    <a:pt x="1701" y="95"/>
                  </a:lnTo>
                  <a:lnTo>
                    <a:pt x="1559" y="236"/>
                  </a:lnTo>
                  <a:lnTo>
                    <a:pt x="1040" y="236"/>
                  </a:lnTo>
                  <a:lnTo>
                    <a:pt x="803" y="0"/>
                  </a:lnTo>
                  <a:lnTo>
                    <a:pt x="95" y="0"/>
                  </a:lnTo>
                  <a:lnTo>
                    <a:pt x="0" y="9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cxnSp>
          <p:nvCxnSpPr>
            <p:cNvPr id="34" name="Curved Connector 32">
              <a:extLst>
                <a:ext uri="{FF2B5EF4-FFF2-40B4-BE49-F238E27FC236}">
                  <a16:creationId xmlns:a16="http://schemas.microsoft.com/office/drawing/2014/main" id="{E373B3CC-BC8E-A4AF-5D37-BAA31E891EBB}"/>
                </a:ext>
              </a:extLst>
            </p:cNvPr>
            <p:cNvCxnSpPr>
              <a:stCxn id="32" idx="13"/>
              <a:endCxn id="33" idx="15"/>
            </p:cNvCxnSpPr>
            <p:nvPr/>
          </p:nvCxnSpPr>
          <p:spPr>
            <a:xfrm rot="16200000" flipH="1">
              <a:off x="7028340" y="3096609"/>
              <a:ext cx="642045" cy="747488"/>
            </a:xfrm>
            <a:prstGeom prst="curvedConnector3">
              <a:avLst>
                <a:gd name="adj1" fmla="val 79046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33">
            <a:extLst>
              <a:ext uri="{FF2B5EF4-FFF2-40B4-BE49-F238E27FC236}">
                <a16:creationId xmlns:a16="http://schemas.microsoft.com/office/drawing/2014/main" id="{E9643107-5FB5-A6DB-343D-914EA614B16F}"/>
              </a:ext>
            </a:extLst>
          </p:cNvPr>
          <p:cNvSpPr txBox="1"/>
          <p:nvPr/>
        </p:nvSpPr>
        <p:spPr>
          <a:xfrm>
            <a:off x="2380250" y="3004103"/>
            <a:ext cx="251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Completion time (s)</a:t>
            </a:r>
            <a:endParaRPr lang="en-CA" sz="1400" dirty="0"/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9D40CE08-0B47-E71C-7452-24FAC879062B}"/>
              </a:ext>
            </a:extLst>
          </p:cNvPr>
          <p:cNvSpPr txBox="1"/>
          <p:nvPr/>
        </p:nvSpPr>
        <p:spPr>
          <a:xfrm>
            <a:off x="3665248" y="4741007"/>
            <a:ext cx="2582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Needle US plane distance (mm)</a:t>
            </a:r>
            <a:endParaRPr lang="en-CA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7304A-EA62-1381-4C62-ECEF8BF5908D}"/>
              </a:ext>
            </a:extLst>
          </p:cNvPr>
          <p:cNvGrpSpPr/>
          <p:nvPr/>
        </p:nvGrpSpPr>
        <p:grpSpPr>
          <a:xfrm>
            <a:off x="5541695" y="1809216"/>
            <a:ext cx="1370426" cy="1197117"/>
            <a:chOff x="3563841" y="3927938"/>
            <a:chExt cx="2048487" cy="178706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BA8E79-F8FE-293D-01F9-4CA1B86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3841" y="3927938"/>
              <a:ext cx="879015" cy="134731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A408CF2-6B02-7B9B-708D-7EE446C7C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313" y="4367685"/>
              <a:ext cx="879015" cy="1347315"/>
            </a:xfrm>
            <a:prstGeom prst="rect">
              <a:avLst/>
            </a:prstGeom>
          </p:spPr>
        </p:pic>
        <p:cxnSp>
          <p:nvCxnSpPr>
            <p:cNvPr id="31" name="Curved Connector 38">
              <a:extLst>
                <a:ext uri="{FF2B5EF4-FFF2-40B4-BE49-F238E27FC236}">
                  <a16:creationId xmlns:a16="http://schemas.microsoft.com/office/drawing/2014/main" id="{57FBCDEC-5871-3956-D417-2379FF8E445B}"/>
                </a:ext>
              </a:extLst>
            </p:cNvPr>
            <p:cNvCxnSpPr>
              <a:stCxn id="29" idx="2"/>
              <a:endCxn id="30" idx="2"/>
            </p:cNvCxnSpPr>
            <p:nvPr/>
          </p:nvCxnSpPr>
          <p:spPr>
            <a:xfrm rot="16200000" flipH="1">
              <a:off x="4368212" y="4910390"/>
              <a:ext cx="439747" cy="1169472"/>
            </a:xfrm>
            <a:prstGeom prst="curvedConnector3">
              <a:avLst>
                <a:gd name="adj1" fmla="val 3820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2" name="Curved Connector 41">
            <a:extLst>
              <a:ext uri="{FF2B5EF4-FFF2-40B4-BE49-F238E27FC236}">
                <a16:creationId xmlns:a16="http://schemas.microsoft.com/office/drawing/2014/main" id="{0A5AD172-8805-E5A6-7D8B-C4588A729EC7}"/>
              </a:ext>
            </a:extLst>
          </p:cNvPr>
          <p:cNvCxnSpPr>
            <a:stCxn id="26" idx="13"/>
            <a:endCxn id="26" idx="13"/>
          </p:cNvCxnSpPr>
          <p:nvPr/>
        </p:nvCxnSpPr>
        <p:spPr>
          <a:xfrm>
            <a:off x="5061654" y="4624689"/>
            <a:ext cx="0" cy="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769436-F8DC-8E48-1B14-76D788009CC4}"/>
              </a:ext>
            </a:extLst>
          </p:cNvPr>
          <p:cNvGrpSpPr/>
          <p:nvPr/>
        </p:nvGrpSpPr>
        <p:grpSpPr>
          <a:xfrm>
            <a:off x="4626708" y="3393178"/>
            <a:ext cx="652857" cy="1339711"/>
            <a:chOff x="3650017" y="3496710"/>
            <a:chExt cx="652857" cy="133971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68A847-5DEB-CF8D-6082-66AB380752D9}"/>
                </a:ext>
              </a:extLst>
            </p:cNvPr>
            <p:cNvGrpSpPr/>
            <p:nvPr/>
          </p:nvGrpSpPr>
          <p:grpSpPr>
            <a:xfrm>
              <a:off x="3650017" y="3496710"/>
              <a:ext cx="641949" cy="1339711"/>
              <a:chOff x="5902784" y="4114799"/>
              <a:chExt cx="879015" cy="19810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5C695CE-CA1E-AC11-3CCF-19B703036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02784" y="4114799"/>
                <a:ext cx="879015" cy="1347315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352308-49D8-892F-66B8-3D2D7713E4EF}"/>
                  </a:ext>
                </a:extLst>
              </p:cNvPr>
              <p:cNvSpPr/>
              <p:nvPr/>
            </p:nvSpPr>
            <p:spPr>
              <a:xfrm rot="1896">
                <a:off x="6052011" y="5462275"/>
                <a:ext cx="577563" cy="6335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cxnSp>
          <p:nvCxnSpPr>
            <p:cNvPr id="25" name="Curved Connector 51">
              <a:extLst>
                <a:ext uri="{FF2B5EF4-FFF2-40B4-BE49-F238E27FC236}">
                  <a16:creationId xmlns:a16="http://schemas.microsoft.com/office/drawing/2014/main" id="{3BF50050-5169-4DF2-6495-76C21E9A250C}"/>
                </a:ext>
              </a:extLst>
            </p:cNvPr>
            <p:cNvCxnSpPr>
              <a:endCxn id="26" idx="13"/>
            </p:cNvCxnSpPr>
            <p:nvPr/>
          </p:nvCxnSpPr>
          <p:spPr>
            <a:xfrm>
              <a:off x="4065254" y="4622191"/>
              <a:ext cx="19709" cy="106030"/>
            </a:xfrm>
            <a:prstGeom prst="straightConnector1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B21C6F-0725-E890-EA54-EF91F7F0E324}"/>
                </a:ext>
              </a:extLst>
            </p:cNvPr>
            <p:cNvSpPr>
              <a:spLocks/>
            </p:cNvSpPr>
            <p:nvPr/>
          </p:nvSpPr>
          <p:spPr bwMode="auto">
            <a:xfrm rot="7200828">
              <a:off x="3889330" y="4371535"/>
              <a:ext cx="782039" cy="45048"/>
            </a:xfrm>
            <a:custGeom>
              <a:avLst/>
              <a:gdLst>
                <a:gd name="T0" fmla="*/ 0 w 9544"/>
                <a:gd name="T1" fmla="*/ 945 h 1040"/>
                <a:gd name="T2" fmla="*/ 95 w 9544"/>
                <a:gd name="T3" fmla="*/ 1040 h 1040"/>
                <a:gd name="T4" fmla="*/ 803 w 9544"/>
                <a:gd name="T5" fmla="*/ 1040 h 1040"/>
                <a:gd name="T6" fmla="*/ 1040 w 9544"/>
                <a:gd name="T7" fmla="*/ 803 h 1040"/>
                <a:gd name="T8" fmla="*/ 1559 w 9544"/>
                <a:gd name="T9" fmla="*/ 803 h 1040"/>
                <a:gd name="T10" fmla="*/ 1701 w 9544"/>
                <a:gd name="T11" fmla="*/ 945 h 1040"/>
                <a:gd name="T12" fmla="*/ 1701 w 9544"/>
                <a:gd name="T13" fmla="*/ 803 h 1040"/>
                <a:gd name="T14" fmla="*/ 1890 w 9544"/>
                <a:gd name="T15" fmla="*/ 803 h 1040"/>
                <a:gd name="T16" fmla="*/ 1890 w 9544"/>
                <a:gd name="T17" fmla="*/ 1040 h 1040"/>
                <a:gd name="T18" fmla="*/ 1985 w 9544"/>
                <a:gd name="T19" fmla="*/ 1040 h 1040"/>
                <a:gd name="T20" fmla="*/ 1985 w 9544"/>
                <a:gd name="T21" fmla="*/ 803 h 1040"/>
                <a:gd name="T22" fmla="*/ 2362 w 9544"/>
                <a:gd name="T23" fmla="*/ 803 h 1040"/>
                <a:gd name="T24" fmla="*/ 2457 w 9544"/>
                <a:gd name="T25" fmla="*/ 567 h 1040"/>
                <a:gd name="T26" fmla="*/ 9496 w 9544"/>
                <a:gd name="T27" fmla="*/ 567 h 1040"/>
                <a:gd name="T28" fmla="*/ 9544 w 9544"/>
                <a:gd name="T29" fmla="*/ 520 h 1040"/>
                <a:gd name="T30" fmla="*/ 9496 w 9544"/>
                <a:gd name="T31" fmla="*/ 473 h 1040"/>
                <a:gd name="T32" fmla="*/ 2457 w 9544"/>
                <a:gd name="T33" fmla="*/ 473 h 1040"/>
                <a:gd name="T34" fmla="*/ 2362 w 9544"/>
                <a:gd name="T35" fmla="*/ 236 h 1040"/>
                <a:gd name="T36" fmla="*/ 1985 w 9544"/>
                <a:gd name="T37" fmla="*/ 236 h 1040"/>
                <a:gd name="T38" fmla="*/ 1985 w 9544"/>
                <a:gd name="T39" fmla="*/ 0 h 1040"/>
                <a:gd name="T40" fmla="*/ 1890 w 9544"/>
                <a:gd name="T41" fmla="*/ 0 h 1040"/>
                <a:gd name="T42" fmla="*/ 1890 w 9544"/>
                <a:gd name="T43" fmla="*/ 236 h 1040"/>
                <a:gd name="T44" fmla="*/ 1701 w 9544"/>
                <a:gd name="T45" fmla="*/ 236 h 1040"/>
                <a:gd name="T46" fmla="*/ 1701 w 9544"/>
                <a:gd name="T47" fmla="*/ 95 h 1040"/>
                <a:gd name="T48" fmla="*/ 1559 w 9544"/>
                <a:gd name="T49" fmla="*/ 236 h 1040"/>
                <a:gd name="T50" fmla="*/ 1040 w 9544"/>
                <a:gd name="T51" fmla="*/ 236 h 1040"/>
                <a:gd name="T52" fmla="*/ 803 w 9544"/>
                <a:gd name="T53" fmla="*/ 0 h 1040"/>
                <a:gd name="T54" fmla="*/ 95 w 9544"/>
                <a:gd name="T55" fmla="*/ 0 h 1040"/>
                <a:gd name="T56" fmla="*/ 0 w 9544"/>
                <a:gd name="T57" fmla="*/ 95 h 1040"/>
                <a:gd name="T58" fmla="*/ 0 w 9544"/>
                <a:gd name="T59" fmla="*/ 945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544" h="1040">
                  <a:moveTo>
                    <a:pt x="0" y="945"/>
                  </a:moveTo>
                  <a:lnTo>
                    <a:pt x="95" y="1040"/>
                  </a:lnTo>
                  <a:lnTo>
                    <a:pt x="803" y="1040"/>
                  </a:lnTo>
                  <a:lnTo>
                    <a:pt x="1040" y="803"/>
                  </a:lnTo>
                  <a:lnTo>
                    <a:pt x="1559" y="803"/>
                  </a:lnTo>
                  <a:lnTo>
                    <a:pt x="1701" y="945"/>
                  </a:lnTo>
                  <a:lnTo>
                    <a:pt x="1701" y="803"/>
                  </a:lnTo>
                  <a:lnTo>
                    <a:pt x="1890" y="803"/>
                  </a:lnTo>
                  <a:lnTo>
                    <a:pt x="1890" y="1040"/>
                  </a:lnTo>
                  <a:lnTo>
                    <a:pt x="1985" y="1040"/>
                  </a:lnTo>
                  <a:lnTo>
                    <a:pt x="1985" y="803"/>
                  </a:lnTo>
                  <a:lnTo>
                    <a:pt x="2362" y="803"/>
                  </a:lnTo>
                  <a:lnTo>
                    <a:pt x="2457" y="567"/>
                  </a:lnTo>
                  <a:lnTo>
                    <a:pt x="9496" y="567"/>
                  </a:lnTo>
                  <a:lnTo>
                    <a:pt x="9544" y="520"/>
                  </a:lnTo>
                  <a:lnTo>
                    <a:pt x="9496" y="473"/>
                  </a:lnTo>
                  <a:lnTo>
                    <a:pt x="2457" y="473"/>
                  </a:lnTo>
                  <a:lnTo>
                    <a:pt x="2362" y="236"/>
                  </a:lnTo>
                  <a:lnTo>
                    <a:pt x="1985" y="236"/>
                  </a:lnTo>
                  <a:lnTo>
                    <a:pt x="1985" y="0"/>
                  </a:lnTo>
                  <a:lnTo>
                    <a:pt x="1890" y="0"/>
                  </a:lnTo>
                  <a:lnTo>
                    <a:pt x="1890" y="236"/>
                  </a:lnTo>
                  <a:lnTo>
                    <a:pt x="1701" y="236"/>
                  </a:lnTo>
                  <a:lnTo>
                    <a:pt x="1701" y="95"/>
                  </a:lnTo>
                  <a:lnTo>
                    <a:pt x="1559" y="236"/>
                  </a:lnTo>
                  <a:lnTo>
                    <a:pt x="1040" y="236"/>
                  </a:lnTo>
                  <a:lnTo>
                    <a:pt x="803" y="0"/>
                  </a:lnTo>
                  <a:lnTo>
                    <a:pt x="95" y="0"/>
                  </a:lnTo>
                  <a:lnTo>
                    <a:pt x="0" y="9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4709EC-FB4E-0819-257D-26272CBFE4D7}"/>
              </a:ext>
            </a:extLst>
          </p:cNvPr>
          <p:cNvGrpSpPr/>
          <p:nvPr/>
        </p:nvGrpSpPr>
        <p:grpSpPr>
          <a:xfrm>
            <a:off x="7212604" y="3387333"/>
            <a:ext cx="652857" cy="1339711"/>
            <a:chOff x="4864093" y="3517496"/>
            <a:chExt cx="652857" cy="13397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D16CCD-9348-9614-AAF4-B901733E9E97}"/>
                </a:ext>
              </a:extLst>
            </p:cNvPr>
            <p:cNvGrpSpPr/>
            <p:nvPr/>
          </p:nvGrpSpPr>
          <p:grpSpPr>
            <a:xfrm>
              <a:off x="4864093" y="3517496"/>
              <a:ext cx="652857" cy="1339711"/>
              <a:chOff x="3650017" y="3496710"/>
              <a:chExt cx="652857" cy="133971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BF21F5F-F8EB-A679-8D6C-B7E79121B244}"/>
                  </a:ext>
                </a:extLst>
              </p:cNvPr>
              <p:cNvGrpSpPr/>
              <p:nvPr/>
            </p:nvGrpSpPr>
            <p:grpSpPr>
              <a:xfrm>
                <a:off x="3650017" y="3496710"/>
                <a:ext cx="641949" cy="1339711"/>
                <a:chOff x="5902784" y="4114799"/>
                <a:chExt cx="879015" cy="1981042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218AD4A-97E9-CE4F-24A0-E953ED473B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02784" y="4114799"/>
                  <a:ext cx="879015" cy="1347315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160AC39-04CF-AEFD-FEB4-D6E7DB46C7DA}"/>
                    </a:ext>
                  </a:extLst>
                </p:cNvPr>
                <p:cNvSpPr/>
                <p:nvPr/>
              </p:nvSpPr>
              <p:spPr>
                <a:xfrm rot="1896">
                  <a:off x="6052011" y="5462275"/>
                  <a:ext cx="577563" cy="63356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E441EE55-5B2F-22C5-BD26-AE5175C73D85}"/>
                  </a:ext>
                </a:extLst>
              </p:cNvPr>
              <p:cNvSpPr>
                <a:spLocks/>
              </p:cNvSpPr>
              <p:nvPr/>
            </p:nvSpPr>
            <p:spPr bwMode="auto">
              <a:xfrm rot="7200828">
                <a:off x="3889330" y="4371535"/>
                <a:ext cx="782039" cy="45048"/>
              </a:xfrm>
              <a:custGeom>
                <a:avLst/>
                <a:gdLst>
                  <a:gd name="T0" fmla="*/ 0 w 9544"/>
                  <a:gd name="T1" fmla="*/ 945 h 1040"/>
                  <a:gd name="T2" fmla="*/ 95 w 9544"/>
                  <a:gd name="T3" fmla="*/ 1040 h 1040"/>
                  <a:gd name="T4" fmla="*/ 803 w 9544"/>
                  <a:gd name="T5" fmla="*/ 1040 h 1040"/>
                  <a:gd name="T6" fmla="*/ 1040 w 9544"/>
                  <a:gd name="T7" fmla="*/ 803 h 1040"/>
                  <a:gd name="T8" fmla="*/ 1559 w 9544"/>
                  <a:gd name="T9" fmla="*/ 803 h 1040"/>
                  <a:gd name="T10" fmla="*/ 1701 w 9544"/>
                  <a:gd name="T11" fmla="*/ 945 h 1040"/>
                  <a:gd name="T12" fmla="*/ 1701 w 9544"/>
                  <a:gd name="T13" fmla="*/ 803 h 1040"/>
                  <a:gd name="T14" fmla="*/ 1890 w 9544"/>
                  <a:gd name="T15" fmla="*/ 803 h 1040"/>
                  <a:gd name="T16" fmla="*/ 1890 w 9544"/>
                  <a:gd name="T17" fmla="*/ 1040 h 1040"/>
                  <a:gd name="T18" fmla="*/ 1985 w 9544"/>
                  <a:gd name="T19" fmla="*/ 1040 h 1040"/>
                  <a:gd name="T20" fmla="*/ 1985 w 9544"/>
                  <a:gd name="T21" fmla="*/ 803 h 1040"/>
                  <a:gd name="T22" fmla="*/ 2362 w 9544"/>
                  <a:gd name="T23" fmla="*/ 803 h 1040"/>
                  <a:gd name="T24" fmla="*/ 2457 w 9544"/>
                  <a:gd name="T25" fmla="*/ 567 h 1040"/>
                  <a:gd name="T26" fmla="*/ 9496 w 9544"/>
                  <a:gd name="T27" fmla="*/ 567 h 1040"/>
                  <a:gd name="T28" fmla="*/ 9544 w 9544"/>
                  <a:gd name="T29" fmla="*/ 520 h 1040"/>
                  <a:gd name="T30" fmla="*/ 9496 w 9544"/>
                  <a:gd name="T31" fmla="*/ 473 h 1040"/>
                  <a:gd name="T32" fmla="*/ 2457 w 9544"/>
                  <a:gd name="T33" fmla="*/ 473 h 1040"/>
                  <a:gd name="T34" fmla="*/ 2362 w 9544"/>
                  <a:gd name="T35" fmla="*/ 236 h 1040"/>
                  <a:gd name="T36" fmla="*/ 1985 w 9544"/>
                  <a:gd name="T37" fmla="*/ 236 h 1040"/>
                  <a:gd name="T38" fmla="*/ 1985 w 9544"/>
                  <a:gd name="T39" fmla="*/ 0 h 1040"/>
                  <a:gd name="T40" fmla="*/ 1890 w 9544"/>
                  <a:gd name="T41" fmla="*/ 0 h 1040"/>
                  <a:gd name="T42" fmla="*/ 1890 w 9544"/>
                  <a:gd name="T43" fmla="*/ 236 h 1040"/>
                  <a:gd name="T44" fmla="*/ 1701 w 9544"/>
                  <a:gd name="T45" fmla="*/ 236 h 1040"/>
                  <a:gd name="T46" fmla="*/ 1701 w 9544"/>
                  <a:gd name="T47" fmla="*/ 95 h 1040"/>
                  <a:gd name="T48" fmla="*/ 1559 w 9544"/>
                  <a:gd name="T49" fmla="*/ 236 h 1040"/>
                  <a:gd name="T50" fmla="*/ 1040 w 9544"/>
                  <a:gd name="T51" fmla="*/ 236 h 1040"/>
                  <a:gd name="T52" fmla="*/ 803 w 9544"/>
                  <a:gd name="T53" fmla="*/ 0 h 1040"/>
                  <a:gd name="T54" fmla="*/ 95 w 9544"/>
                  <a:gd name="T55" fmla="*/ 0 h 1040"/>
                  <a:gd name="T56" fmla="*/ 0 w 9544"/>
                  <a:gd name="T57" fmla="*/ 95 h 1040"/>
                  <a:gd name="T58" fmla="*/ 0 w 9544"/>
                  <a:gd name="T59" fmla="*/ 945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44" h="1040">
                    <a:moveTo>
                      <a:pt x="0" y="945"/>
                    </a:moveTo>
                    <a:lnTo>
                      <a:pt x="95" y="1040"/>
                    </a:lnTo>
                    <a:lnTo>
                      <a:pt x="803" y="1040"/>
                    </a:lnTo>
                    <a:lnTo>
                      <a:pt x="1040" y="803"/>
                    </a:lnTo>
                    <a:lnTo>
                      <a:pt x="1559" y="803"/>
                    </a:lnTo>
                    <a:lnTo>
                      <a:pt x="1701" y="945"/>
                    </a:lnTo>
                    <a:lnTo>
                      <a:pt x="1701" y="803"/>
                    </a:lnTo>
                    <a:lnTo>
                      <a:pt x="1890" y="803"/>
                    </a:lnTo>
                    <a:lnTo>
                      <a:pt x="1890" y="1040"/>
                    </a:lnTo>
                    <a:lnTo>
                      <a:pt x="1985" y="1040"/>
                    </a:lnTo>
                    <a:lnTo>
                      <a:pt x="1985" y="803"/>
                    </a:lnTo>
                    <a:lnTo>
                      <a:pt x="2362" y="803"/>
                    </a:lnTo>
                    <a:lnTo>
                      <a:pt x="2457" y="567"/>
                    </a:lnTo>
                    <a:lnTo>
                      <a:pt x="9496" y="567"/>
                    </a:lnTo>
                    <a:lnTo>
                      <a:pt x="9544" y="520"/>
                    </a:lnTo>
                    <a:lnTo>
                      <a:pt x="9496" y="473"/>
                    </a:lnTo>
                    <a:lnTo>
                      <a:pt x="2457" y="473"/>
                    </a:lnTo>
                    <a:lnTo>
                      <a:pt x="2362" y="236"/>
                    </a:lnTo>
                    <a:lnTo>
                      <a:pt x="1985" y="236"/>
                    </a:lnTo>
                    <a:lnTo>
                      <a:pt x="1985" y="0"/>
                    </a:lnTo>
                    <a:lnTo>
                      <a:pt x="1890" y="0"/>
                    </a:lnTo>
                    <a:lnTo>
                      <a:pt x="1890" y="236"/>
                    </a:lnTo>
                    <a:lnTo>
                      <a:pt x="1701" y="236"/>
                    </a:lnTo>
                    <a:lnTo>
                      <a:pt x="1701" y="95"/>
                    </a:lnTo>
                    <a:lnTo>
                      <a:pt x="1559" y="236"/>
                    </a:lnTo>
                    <a:lnTo>
                      <a:pt x="1040" y="236"/>
                    </a:lnTo>
                    <a:lnTo>
                      <a:pt x="803" y="0"/>
                    </a:lnTo>
                    <a:lnTo>
                      <a:pt x="95" y="0"/>
                    </a:lnTo>
                    <a:lnTo>
                      <a:pt x="0" y="95"/>
                    </a:lnTo>
                    <a:lnTo>
                      <a:pt x="0" y="9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CA"/>
              </a:p>
            </p:txBody>
          </p:sp>
        </p:grpSp>
        <p:cxnSp>
          <p:nvCxnSpPr>
            <p:cNvPr id="19" name="Curved Connector 78">
              <a:extLst>
                <a:ext uri="{FF2B5EF4-FFF2-40B4-BE49-F238E27FC236}">
                  <a16:creationId xmlns:a16="http://schemas.microsoft.com/office/drawing/2014/main" id="{896412A9-5CFA-744A-BACB-6C20B190D921}"/>
                </a:ext>
              </a:extLst>
            </p:cNvPr>
            <p:cNvCxnSpPr/>
            <p:nvPr/>
          </p:nvCxnSpPr>
          <p:spPr>
            <a:xfrm>
              <a:off x="5279330" y="4515688"/>
              <a:ext cx="111893" cy="70603"/>
            </a:xfrm>
            <a:prstGeom prst="curvedConnector3">
              <a:avLst>
                <a:gd name="adj1" fmla="val 88548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extBox 89">
            <a:extLst>
              <a:ext uri="{FF2B5EF4-FFF2-40B4-BE49-F238E27FC236}">
                <a16:creationId xmlns:a16="http://schemas.microsoft.com/office/drawing/2014/main" id="{91294A30-FC89-8E79-A950-E3DA519FC338}"/>
              </a:ext>
            </a:extLst>
          </p:cNvPr>
          <p:cNvSpPr txBox="1"/>
          <p:nvPr/>
        </p:nvSpPr>
        <p:spPr>
          <a:xfrm>
            <a:off x="4971051" y="3006333"/>
            <a:ext cx="251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Probe path (mm)</a:t>
            </a:r>
            <a:endParaRPr lang="en-CA" sz="1400" dirty="0"/>
          </a:p>
        </p:txBody>
      </p:sp>
      <p:sp>
        <p:nvSpPr>
          <p:cNvPr id="16" name="TextBox 90">
            <a:extLst>
              <a:ext uri="{FF2B5EF4-FFF2-40B4-BE49-F238E27FC236}">
                <a16:creationId xmlns:a16="http://schemas.microsoft.com/office/drawing/2014/main" id="{10352FC2-423E-731B-CB2B-F05CDD8BE90A}"/>
              </a:ext>
            </a:extLst>
          </p:cNvPr>
          <p:cNvSpPr txBox="1"/>
          <p:nvPr/>
        </p:nvSpPr>
        <p:spPr>
          <a:xfrm>
            <a:off x="7300038" y="3012323"/>
            <a:ext cx="251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Needle path (mm)</a:t>
            </a:r>
            <a:endParaRPr lang="en-CA" sz="1400" dirty="0"/>
          </a:p>
        </p:txBody>
      </p:sp>
      <p:sp>
        <p:nvSpPr>
          <p:cNvPr id="17" name="TextBox 91">
            <a:extLst>
              <a:ext uri="{FF2B5EF4-FFF2-40B4-BE49-F238E27FC236}">
                <a16:creationId xmlns:a16="http://schemas.microsoft.com/office/drawing/2014/main" id="{34C1E496-5E20-FC72-CABB-57B5F0C951F2}"/>
              </a:ext>
            </a:extLst>
          </p:cNvPr>
          <p:cNvSpPr txBox="1"/>
          <p:nvPr/>
        </p:nvSpPr>
        <p:spPr>
          <a:xfrm>
            <a:off x="6235618" y="4741007"/>
            <a:ext cx="2582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Needle US plane angle (°)</a:t>
            </a:r>
            <a:endParaRPr lang="en-CA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6E8D55-A140-87A3-17D9-F8D6880B3D9F}"/>
              </a:ext>
            </a:extLst>
          </p:cNvPr>
          <p:cNvSpPr txBox="1"/>
          <p:nvPr/>
        </p:nvSpPr>
        <p:spPr>
          <a:xfrm>
            <a:off x="4146833" y="6047313"/>
            <a:ext cx="410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Holden et al., IJCARS, 2019.</a:t>
            </a:r>
          </a:p>
        </p:txBody>
      </p:sp>
    </p:spTree>
    <p:extLst>
      <p:ext uri="{BB962C8B-B14F-4D97-AF65-F5344CB8AC3E}">
        <p14:creationId xmlns:p14="http://schemas.microsoft.com/office/powerpoint/2010/main" val="284539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A8ECB-2934-5CE4-A36D-01AA90DC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Explainable Assessment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D860D-0242-B015-41D3-5554C0A1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4FC6B-2147-DAB5-E561-34E34FBA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8DA54-0708-A75B-28AC-DBD65ECA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515AE5-3F65-D477-8F4F-C8DE7BF5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026703"/>
            <a:ext cx="5686698" cy="28045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534484-4ACE-11F2-69DA-177EE42B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91" y="1973183"/>
            <a:ext cx="5165407" cy="29116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F9714B8-03DD-23B5-AF41-9D3EC19C3A49}"/>
              </a:ext>
            </a:extLst>
          </p:cNvPr>
          <p:cNvSpPr txBox="1"/>
          <p:nvPr/>
        </p:nvSpPr>
        <p:spPr>
          <a:xfrm>
            <a:off x="4146833" y="6047313"/>
            <a:ext cx="410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Holden et al., IJCARS, 2019.</a:t>
            </a:r>
          </a:p>
        </p:txBody>
      </p:sp>
    </p:spTree>
    <p:extLst>
      <p:ext uri="{BB962C8B-B14F-4D97-AF65-F5344CB8AC3E}">
        <p14:creationId xmlns:p14="http://schemas.microsoft.com/office/powerpoint/2010/main" val="3435016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E82B-3FF6-6A9F-DB24-C3A5370D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7C03FB-6EA9-47E6-86BA-3BB4C2C3F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387" y="1972469"/>
            <a:ext cx="9801225" cy="35623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8E80B-D071-4240-9CF1-D8808B18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70C03-734A-B061-3DD0-1B15780D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7281-7356-143C-9CBB-553AEAC0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DF935-981A-C459-37CC-C792080243B1}"/>
              </a:ext>
            </a:extLst>
          </p:cNvPr>
          <p:cNvSpPr txBox="1"/>
          <p:nvPr/>
        </p:nvSpPr>
        <p:spPr>
          <a:xfrm>
            <a:off x="4146833" y="6047313"/>
            <a:ext cx="410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Liu &amp; Holden, </a:t>
            </a:r>
            <a:r>
              <a:rPr lang="en-CA" sz="1400" dirty="0" err="1"/>
              <a:t>ImNO</a:t>
            </a:r>
            <a:r>
              <a:rPr lang="en-CA" sz="1400" dirty="0"/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340161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A007-7807-4FF1-87A5-3D9D8714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Cardiac Ultrasound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A9BC67-22B3-4927-96BC-C6F2FAA1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247775"/>
            <a:ext cx="5411611" cy="47084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CBFA2-1A1F-4B5F-AEAC-0522483D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5A84-F9E9-4CA1-BA6D-55F2F7C07BC3}" type="datetime4">
              <a:rPr lang="en-CA" smtClean="0"/>
              <a:t>May 25, 2022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096D-8005-4280-B806-5FD23C70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Matthew S. Holden, School of Computer Science, Carleton University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2D85E-B6BC-466E-BC3A-05A53998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C8E0-ADDC-46C9-BF21-0AB2EBE7130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9623A-F0B1-45E7-A33D-14325347C6A5}"/>
              </a:ext>
            </a:extLst>
          </p:cNvPr>
          <p:cNvSpPr txBox="1"/>
          <p:nvPr/>
        </p:nvSpPr>
        <p:spPr>
          <a:xfrm>
            <a:off x="6412686" y="2151727"/>
            <a:ext cx="49411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A: Parasternal long axis (PL)</a:t>
            </a:r>
          </a:p>
          <a:p>
            <a:r>
              <a:rPr lang="en-CA" sz="3200" dirty="0"/>
              <a:t>B: Short axis (SA)</a:t>
            </a:r>
          </a:p>
          <a:p>
            <a:r>
              <a:rPr lang="en-CA" sz="3200" dirty="0"/>
              <a:t>C: Apical (AP)</a:t>
            </a:r>
          </a:p>
          <a:p>
            <a:r>
              <a:rPr lang="en-CA" sz="3200" dirty="0"/>
              <a:t>D: </a:t>
            </a:r>
            <a:r>
              <a:rPr lang="en-CA" sz="3200" dirty="0" err="1"/>
              <a:t>Subxyphoid</a:t>
            </a:r>
            <a:r>
              <a:rPr lang="en-CA" sz="3200" dirty="0"/>
              <a:t> (SX)</a:t>
            </a:r>
          </a:p>
          <a:p>
            <a:r>
              <a:rPr lang="en-CA" sz="3200" dirty="0"/>
              <a:t>E: Inferior Vena Cava (IVC)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7E727-6B66-4820-B984-9B7AB275A4CE}"/>
              </a:ext>
            </a:extLst>
          </p:cNvPr>
          <p:cNvSpPr txBox="1"/>
          <p:nvPr/>
        </p:nvSpPr>
        <p:spPr>
          <a:xfrm>
            <a:off x="1493677" y="5956183"/>
            <a:ext cx="410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Hong et al., J </a:t>
            </a:r>
            <a:r>
              <a:rPr lang="en-CA" sz="1400" dirty="0" err="1"/>
              <a:t>Anesth</a:t>
            </a:r>
            <a:r>
              <a:rPr lang="en-CA" sz="1400" dirty="0"/>
              <a:t> &amp; Clin Sci, 2015.</a:t>
            </a:r>
          </a:p>
        </p:txBody>
      </p:sp>
    </p:spTree>
    <p:extLst>
      <p:ext uri="{BB962C8B-B14F-4D97-AF65-F5344CB8AC3E}">
        <p14:creationId xmlns:p14="http://schemas.microsoft.com/office/powerpoint/2010/main" val="27049761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636B371-BD01-6D40-BA84-1C3C426AE438}" vid="{B9EF566A-35F3-2349-822D-63BEF89FCA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22068</TotalTime>
  <Words>464</Words>
  <Application>Microsoft Office PowerPoint</Application>
  <PresentationFormat>Widescreen</PresentationFormat>
  <Paragraphs>111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1_Office Theme</vt:lpstr>
      <vt:lpstr>Machine Learning on Tracking Data with 3D Slicer</vt:lpstr>
      <vt:lpstr>Machine Learning for Time Series</vt:lpstr>
      <vt:lpstr>Why Tracking Data?</vt:lpstr>
      <vt:lpstr>Perk Tutor</vt:lpstr>
      <vt:lpstr>Us-Guided Needle Insertion</vt:lpstr>
      <vt:lpstr>Summary Statistics</vt:lpstr>
      <vt:lpstr>Explainable Assessment</vt:lpstr>
      <vt:lpstr>Model Architecture</vt:lpstr>
      <vt:lpstr>Cardiac Ultrasound</vt:lpstr>
      <vt:lpstr>Summary Statistics</vt:lpstr>
      <vt:lpstr>Model Architecture</vt:lpstr>
      <vt:lpstr>Probe Watch</vt:lpstr>
      <vt:lpstr>Applications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Microsoft Office User</dc:creator>
  <cp:lastModifiedBy>Matthew Holden</cp:lastModifiedBy>
  <cp:revision>145</cp:revision>
  <dcterms:created xsi:type="dcterms:W3CDTF">2016-05-24T18:12:17Z</dcterms:created>
  <dcterms:modified xsi:type="dcterms:W3CDTF">2022-05-25T18:34:11Z</dcterms:modified>
</cp:coreProperties>
</file>